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Default Extension="vml" ContentType="application/vnd.openxmlformats-officedocument.vmlDrawing"/>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94" r:id="rId2"/>
    <p:sldId id="298" r:id="rId3"/>
    <p:sldId id="295" r:id="rId4"/>
    <p:sldId id="296" r:id="rId5"/>
    <p:sldId id="297" r:id="rId6"/>
    <p:sldId id="300" r:id="rId7"/>
    <p:sldId id="301" r:id="rId8"/>
    <p:sldId id="302" r:id="rId9"/>
    <p:sldId id="303" r:id="rId10"/>
    <p:sldId id="304" r:id="rId11"/>
    <p:sldId id="305" r:id="rId12"/>
    <p:sldId id="307" r:id="rId13"/>
    <p:sldId id="306" r:id="rId14"/>
    <p:sldId id="309" r:id="rId15"/>
    <p:sldId id="310" r:id="rId16"/>
    <p:sldId id="311" r:id="rId17"/>
    <p:sldId id="314" r:id="rId18"/>
    <p:sldId id="315" r:id="rId19"/>
    <p:sldId id="316" r:id="rId20"/>
    <p:sldId id="317" r:id="rId21"/>
    <p:sldId id="318" r:id="rId22"/>
    <p:sldId id="313" r:id="rId23"/>
    <p:sldId id="312" r:id="rId24"/>
    <p:sldId id="319" r:id="rId25"/>
    <p:sldId id="321" r:id="rId26"/>
    <p:sldId id="342" r:id="rId27"/>
    <p:sldId id="322" r:id="rId28"/>
    <p:sldId id="323" r:id="rId29"/>
    <p:sldId id="324" r:id="rId30"/>
    <p:sldId id="325" r:id="rId31"/>
    <p:sldId id="343" r:id="rId32"/>
    <p:sldId id="327" r:id="rId33"/>
    <p:sldId id="339" r:id="rId34"/>
    <p:sldId id="344" r:id="rId35"/>
    <p:sldId id="340" r:id="rId36"/>
    <p:sldId id="341" r:id="rId37"/>
    <p:sldId id="330" r:id="rId38"/>
    <p:sldId id="331" r:id="rId39"/>
    <p:sldId id="345" r:id="rId40"/>
    <p:sldId id="346" r:id="rId41"/>
    <p:sldId id="332" r:id="rId42"/>
    <p:sldId id="347" r:id="rId43"/>
    <p:sldId id="349" r:id="rId44"/>
    <p:sldId id="348" r:id="rId45"/>
    <p:sldId id="335" r:id="rId46"/>
    <p:sldId id="337" r:id="rId4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clrMru>
    <a:srgbClr val="FBFDDB"/>
    <a:srgbClr val="FEFEFE"/>
  </p:clrMru>
</p:presentationPr>
</file>

<file path=ppt/tableStyles.xml><?xml version="1.0" encoding="utf-8"?>
<a:tblStyleLst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9412" autoAdjust="0"/>
    <p:restoredTop sz="94660" autoAdjust="0"/>
  </p:normalViewPr>
  <p:slideViewPr>
    <p:cSldViewPr snapToGrid="0">
      <p:cViewPr>
        <p:scale>
          <a:sx n="70" d="100"/>
          <a:sy n="70" d="100"/>
        </p:scale>
        <p:origin x="-564" y="-1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2.wmf"/><Relationship Id="rId1" Type="http://schemas.openxmlformats.org/officeDocument/2006/relationships/image" Target="../media/image54.wmf"/><Relationship Id="rId4"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5.wmf"/><Relationship Id="rId1" Type="http://schemas.openxmlformats.org/officeDocument/2006/relationships/image" Target="../media/image5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58.wmf"/><Relationship Id="rId4" Type="http://schemas.openxmlformats.org/officeDocument/2006/relationships/image" Target="../media/image6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5" Type="http://schemas.openxmlformats.org/officeDocument/2006/relationships/image" Target="../media/image70.wmf"/><Relationship Id="rId4"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5" Type="http://schemas.openxmlformats.org/officeDocument/2006/relationships/image" Target="../media/image32.wmf"/><Relationship Id="rId4"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1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A4169498-325C-4CCB-A5D5-99AD6BAFCA2A}" type="datetime1">
              <a:rPr lang="en-US"/>
              <a:pPr>
                <a:defRPr/>
              </a:pPr>
              <a:t>7/18/2023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E523C52-1BBD-4CF2-97E6-BF1793071C17}"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667EF23-D2AA-4C24-B1C3-498AFE76AA9A}" type="datetime1">
              <a:rPr lang="en-US"/>
              <a:pPr>
                <a:defRPr/>
              </a:pPr>
              <a:t>7/18/2023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147F3E01-3CFD-4016-B854-337B1693B48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E54E330-13DD-4167-BC1A-61EAEAB0366C}" type="datetime1">
              <a:rPr lang="en-US"/>
              <a:pPr>
                <a:defRPr/>
              </a:pPr>
              <a:t>7/18/2023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9D0D4177-CA4F-4539-8A6D-020AD5AF60D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5AFE3CD-5C6F-4665-87B2-73A33AE33255}" type="datetime1">
              <a:rPr lang="en-US"/>
              <a:pPr>
                <a:defRPr/>
              </a:pPr>
              <a:t>7/18/2023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3758AD7-3D66-4A42-B45C-8838793F41CA}"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ED224AE-AFC1-4555-9A03-0030063AD820}" type="datetime1">
              <a:rPr lang="en-US"/>
              <a:pPr>
                <a:defRPr/>
              </a:pPr>
              <a:t>7/18/2023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15D9EA6E-6F36-43E3-A7C5-837D21CA3D64}"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510E933-AC42-4EC6-B8BF-E613D69068CB}" type="datetime1">
              <a:rPr lang="en-US"/>
              <a:pPr>
                <a:defRPr/>
              </a:pPr>
              <a:t>7/18/2023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1E3F1033-4641-4CCB-B6A8-9EDCA7B3878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A7E3A0B9-A272-4660-B61B-B7FAAAD5F65B}" type="datetime1">
              <a:rPr lang="en-US"/>
              <a:pPr>
                <a:defRPr/>
              </a:pPr>
              <a:t>7/18/2023</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7454F3E2-9292-4E53-BC62-918F03AF19AC}"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031C66F-EA90-404D-B040-CDD33F4D8826}" type="datetime1">
              <a:rPr lang="en-US"/>
              <a:pPr>
                <a:defRPr/>
              </a:pPr>
              <a:t>7/18/2023</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06407A03-7661-4546-A1FF-E6814FB5B0E9}"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F77D22B-E02C-400F-B8E0-07033C416E21}" type="datetime1">
              <a:rPr lang="en-US"/>
              <a:pPr>
                <a:defRPr/>
              </a:pPr>
              <a:t>7/18/2023</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F19D4706-70F8-4D15-B113-C379CF5D8CC9}"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CE5DFA1-A546-4BA8-91C4-852379695E7D}" type="datetime1">
              <a:rPr lang="en-US"/>
              <a:pPr>
                <a:defRPr/>
              </a:pPr>
              <a:t>7/18/2023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E543352C-46F5-45DB-B948-D283803E9827}"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CE3CB85-7E07-4412-B9BC-845CCF31FE5F}" type="datetime1">
              <a:rPr lang="en-US"/>
              <a:pPr>
                <a:defRPr/>
              </a:pPr>
              <a:t>7/18/2023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76E48E80-CD0D-472E-8523-2FC6A69A5DC2}"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defRPr>
            </a:lvl1pPr>
          </a:lstStyle>
          <a:p>
            <a:pPr>
              <a:defRPr/>
            </a:pPr>
            <a:fld id="{712570D8-0FEF-4E11-BF4C-FB48DC083E96}" type="datetime1">
              <a:rPr lang="en-US"/>
              <a:pPr>
                <a:defRPr/>
              </a:pPr>
              <a:t>7/18/2023</a:t>
            </a:fld>
            <a:endParaRPr lang="en-US" dirty="0"/>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defRPr>
            </a:lvl1pPr>
          </a:lstStyle>
          <a:p>
            <a:pPr>
              <a:defRPr/>
            </a:pPr>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093277D1-F980-400E-840C-15B6DE721A8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machinelearningmastery.com/vector-norms-machine-learning/" TargetMode="External"/><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Iterative_algorithm" TargetMode="External"/><Relationship Id="rId7" Type="http://schemas.openxmlformats.org/officeDocument/2006/relationships/image" Target="../media/image15.png"/><Relationship Id="rId2" Type="http://schemas.openxmlformats.org/officeDocument/2006/relationships/hyperlink" Target="https://en.wikipedia.org/wiki/Category:First_order_methods" TargetMode="Externa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s://en.wikipedia.org/wiki/Algorithm" TargetMode="External"/><Relationship Id="rId4" Type="http://schemas.openxmlformats.org/officeDocument/2006/relationships/hyperlink" Target="https://en.wikipedia.org/wiki/Mathematical_optimization" TargetMode="Externa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22.png"/><Relationship Id="rId10" Type="http://schemas.openxmlformats.org/officeDocument/2006/relationships/oleObject" Target="../embeddings/oleObject9.bin"/><Relationship Id="rId4" Type="http://schemas.openxmlformats.org/officeDocument/2006/relationships/image" Target="../media/image21.png"/><Relationship Id="rId9" Type="http://schemas.openxmlformats.org/officeDocument/2006/relationships/oleObject" Target="../embeddings/oleObject8.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gif"/><Relationship Id="rId2" Type="http://schemas.openxmlformats.org/officeDocument/2006/relationships/image" Target="../media/image33.tiff"/><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7.bin"/><Relationship Id="rId5" Type="http://schemas.openxmlformats.org/officeDocument/2006/relationships/oleObject" Target="../embeddings/oleObject16.bin"/><Relationship Id="rId4" Type="http://schemas.openxmlformats.org/officeDocument/2006/relationships/oleObject" Target="../embeddings/oleObject15.bin"/></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oleObject" Target="../embeddings/oleObject20.bin"/><Relationship Id="rId4" Type="http://schemas.openxmlformats.org/officeDocument/2006/relationships/oleObject" Target="../embeddings/oleObject19.bin"/></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oleObject" Target="../embeddings/oleObject22.bin"/><Relationship Id="rId4" Type="http://schemas.openxmlformats.org/officeDocument/2006/relationships/oleObject" Target="../embeddings/oleObject21.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24.bin"/><Relationship Id="rId5" Type="http://schemas.openxmlformats.org/officeDocument/2006/relationships/oleObject" Target="../embeddings/oleObject23.bin"/><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oleObject" Target="../embeddings/oleObject28.bin"/><Relationship Id="rId4" Type="http://schemas.openxmlformats.org/officeDocument/2006/relationships/oleObject" Target="../embeddings/oleObject27.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oleObject" Target="../embeddings/oleObject29.bin"/><Relationship Id="rId7"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32.bin"/><Relationship Id="rId5" Type="http://schemas.openxmlformats.org/officeDocument/2006/relationships/oleObject" Target="../embeddings/oleObject31.bin"/><Relationship Id="rId4" Type="http://schemas.openxmlformats.org/officeDocument/2006/relationships/oleObject" Target="../embeddings/oleObject30.bin"/></Relationships>
</file>

<file path=ppt/slides/_rels/slide37.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paperswithcode.com/method/adadelta" TargetMode="External"/><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37.bin"/><Relationship Id="rId5" Type="http://schemas.openxmlformats.org/officeDocument/2006/relationships/oleObject" Target="../embeddings/oleObject36.bin"/><Relationship Id="rId4" Type="http://schemas.openxmlformats.org/officeDocument/2006/relationships/oleObject" Target="../embeddings/oleObject35.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3.v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oleObject" Target="../embeddings/oleObject39.bin"/><Relationship Id="rId7"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oleObject" Target="../embeddings/oleObject40.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48.bin"/><Relationship Id="rId5" Type="http://schemas.openxmlformats.org/officeDocument/2006/relationships/oleObject" Target="../embeddings/oleObject47.bin"/><Relationship Id="rId4" Type="http://schemas.openxmlformats.org/officeDocument/2006/relationships/oleObject" Target="../embeddings/oleObject46.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9.bin"/><Relationship Id="rId7"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52.bin"/><Relationship Id="rId5" Type="http://schemas.openxmlformats.org/officeDocument/2006/relationships/oleObject" Target="../embeddings/oleObject51.bin"/><Relationship Id="rId4" Type="http://schemas.openxmlformats.org/officeDocument/2006/relationships/oleObject" Target="../embeddings/oleObject50.bin"/></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F44FBFD-7DF2-4EEC-B0B6-EF373E043D6D}"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9CFF138D-1051-485F-A802-50C2AD6E8E7B}" type="slidenum">
              <a:rPr lang="en-US"/>
              <a:pPr/>
              <a:t>1</a:t>
            </a:fld>
            <a:endParaRPr lang="en-US"/>
          </a:p>
        </p:txBody>
      </p:sp>
      <p:sp>
        <p:nvSpPr>
          <p:cNvPr id="2054" name="Rectangle 6"/>
          <p:cNvSpPr>
            <a:spLocks noChangeArrowheads="1"/>
          </p:cNvSpPr>
          <p:nvPr/>
        </p:nvSpPr>
        <p:spPr bwMode="auto">
          <a:xfrm>
            <a:off x="3320924" y="1547171"/>
            <a:ext cx="5521107" cy="1200329"/>
          </a:xfrm>
          <a:prstGeom prst="rect">
            <a:avLst/>
          </a:prstGeom>
          <a:noFill/>
          <a:ln w="38100">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3600" b="1" i="0" u="none" strike="noStrike" cap="none" normalizeH="0" baseline="0" dirty="0" smtClean="0">
                <a:ln>
                  <a:noFill/>
                </a:ln>
                <a:solidFill>
                  <a:schemeClr val="tx1"/>
                </a:solidFill>
                <a:effectLst/>
                <a:latin typeface="Bookman Old Style" pitchFamily="18" charset="0"/>
                <a:ea typeface="Cambria" pitchFamily="18" charset="0"/>
                <a:cs typeface="Arial" pitchFamily="34" charset="0"/>
              </a:rPr>
              <a:t>UNIT – II</a:t>
            </a:r>
          </a:p>
          <a:p>
            <a:pPr lvl="0" algn="ctr"/>
            <a:r>
              <a:rPr lang="en-US" sz="3600" b="1" dirty="0" smtClean="0">
                <a:latin typeface="Bookman Old Style" pitchFamily="18" charset="0"/>
              </a:rPr>
              <a:t>Optimization</a:t>
            </a:r>
            <a:r>
              <a:rPr kumimoji="0" lang="en-US" sz="3600" b="0" i="0" u="none" strike="noStrike" cap="none" normalizeH="0" baseline="0" dirty="0" smtClean="0">
                <a:ln>
                  <a:noFill/>
                </a:ln>
                <a:solidFill>
                  <a:schemeClr val="tx1"/>
                </a:solidFill>
                <a:effectLst/>
                <a:latin typeface="Bookman Old Style" pitchFamily="18" charset="0"/>
                <a:cs typeface="Arial" pitchFamily="34" charset="0"/>
              </a:rPr>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AD47830-85DE-4771-BA96-AE81DA3B5973}"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DAD86F64-7B2E-4AA8-B380-B95F1BB62E9F}" type="slidenum">
              <a:rPr lang="en-US" smtClean="0"/>
              <a:pPr/>
              <a:t>10</a:t>
            </a:fld>
            <a:endParaRPr lang="en-US"/>
          </a:p>
        </p:txBody>
      </p:sp>
      <p:sp>
        <p:nvSpPr>
          <p:cNvPr id="4" name="Rectangle 3"/>
          <p:cNvSpPr/>
          <p:nvPr/>
        </p:nvSpPr>
        <p:spPr>
          <a:xfrm>
            <a:off x="390044" y="355661"/>
            <a:ext cx="4599336" cy="400110"/>
          </a:xfrm>
          <a:prstGeom prst="rect">
            <a:avLst/>
          </a:prstGeom>
          <a:ln>
            <a:solidFill>
              <a:schemeClr val="accent6">
                <a:lumMod val="75000"/>
              </a:schemeClr>
            </a:solidFill>
          </a:ln>
        </p:spPr>
        <p:txBody>
          <a:bodyPr wrap="none">
            <a:spAutoFit/>
          </a:bodyPr>
          <a:lstStyle/>
          <a:p>
            <a:r>
              <a:rPr lang="en-US" sz="2000" b="1" dirty="0" smtClean="0">
                <a:latin typeface="Bookman Old Style" panose="02050604050505020204" pitchFamily="18" charset="0"/>
                <a:cs typeface="Arial" panose="020B0604020202020204" pitchFamily="34" charset="0"/>
              </a:rPr>
              <a:t>4. Cliffs </a:t>
            </a:r>
            <a:r>
              <a:rPr lang="en-US" sz="2000" b="1" dirty="0">
                <a:latin typeface="Bookman Old Style" panose="02050604050505020204" pitchFamily="18" charset="0"/>
                <a:cs typeface="Arial" panose="020B0604020202020204" pitchFamily="34" charset="0"/>
              </a:rPr>
              <a:t>and Exploding Gradients</a:t>
            </a:r>
            <a:endParaRPr lang="x-none" sz="2000" b="1" dirty="0">
              <a:latin typeface="Bookman Old Style" panose="02050604050505020204" pitchFamily="18" charset="0"/>
              <a:cs typeface="Arial" panose="020B0604020202020204" pitchFamily="34" charset="0"/>
            </a:endParaRPr>
          </a:p>
        </p:txBody>
      </p:sp>
      <p:pic>
        <p:nvPicPr>
          <p:cNvPr id="5" name="Picture 4">
            <a:extLst>
              <a:ext uri="{FF2B5EF4-FFF2-40B4-BE49-F238E27FC236}">
                <a16:creationId xmlns:a16="http://schemas.microsoft.com/office/drawing/2014/main" xmlns="" id="{71EAD8D1-9AB9-EE46-A93E-ED507172E7CB}"/>
              </a:ext>
            </a:extLst>
          </p:cNvPr>
          <p:cNvPicPr>
            <a:picLocks noChangeAspect="1"/>
          </p:cNvPicPr>
          <p:nvPr/>
        </p:nvPicPr>
        <p:blipFill rotWithShape="1">
          <a:blip r:embed="rId2"/>
          <a:srcRect l="23729" t="2441" r="12796" b="45685"/>
          <a:stretch/>
        </p:blipFill>
        <p:spPr>
          <a:xfrm>
            <a:off x="7273636" y="355661"/>
            <a:ext cx="4447310" cy="2429103"/>
          </a:xfrm>
          <a:prstGeom prst="rect">
            <a:avLst/>
          </a:prstGeom>
          <a:ln>
            <a:solidFill>
              <a:schemeClr val="accent6">
                <a:lumMod val="75000"/>
              </a:schemeClr>
            </a:solidFill>
          </a:ln>
        </p:spPr>
      </p:pic>
      <p:sp>
        <p:nvSpPr>
          <p:cNvPr id="6" name="Rectangle 5"/>
          <p:cNvSpPr/>
          <p:nvPr/>
        </p:nvSpPr>
        <p:spPr>
          <a:xfrm>
            <a:off x="390044" y="951499"/>
            <a:ext cx="6654992" cy="923330"/>
          </a:xfrm>
          <a:prstGeom prst="rect">
            <a:avLst/>
          </a:prstGeom>
          <a:ln>
            <a:solidFill>
              <a:schemeClr val="accent6">
                <a:lumMod val="75000"/>
              </a:schemeClr>
            </a:solidFill>
          </a:ln>
        </p:spPr>
        <p:txBody>
          <a:bodyPr wrap="square">
            <a:spAutoFit/>
          </a:bodyPr>
          <a:lstStyle/>
          <a:p>
            <a:pPr algn="just"/>
            <a:r>
              <a:rPr lang="en-US" dirty="0">
                <a:latin typeface="Bookman Old Style" panose="02050604050505020204" pitchFamily="18" charset="0"/>
              </a:rPr>
              <a:t>Large updates to weights during training can cause a numerical overflow or underflow often referred to as “</a:t>
            </a:r>
            <a:r>
              <a:rPr lang="en-US" i="1" dirty="0">
                <a:latin typeface="Bookman Old Style" panose="02050604050505020204" pitchFamily="18" charset="0"/>
              </a:rPr>
              <a:t>exploding gradients</a:t>
            </a:r>
            <a:r>
              <a:rPr lang="en-US" dirty="0">
                <a:latin typeface="Bookman Old Style" panose="02050604050505020204" pitchFamily="18" charset="0"/>
              </a:rPr>
              <a:t>.”</a:t>
            </a:r>
          </a:p>
        </p:txBody>
      </p:sp>
      <p:sp>
        <p:nvSpPr>
          <p:cNvPr id="7" name="Rectangle 6"/>
          <p:cNvSpPr/>
          <p:nvPr/>
        </p:nvSpPr>
        <p:spPr>
          <a:xfrm>
            <a:off x="390044" y="2980492"/>
            <a:ext cx="11330902" cy="923330"/>
          </a:xfrm>
          <a:prstGeom prst="rect">
            <a:avLst/>
          </a:prstGeom>
          <a:ln>
            <a:solidFill>
              <a:schemeClr val="accent6">
                <a:lumMod val="75000"/>
              </a:schemeClr>
            </a:solidFill>
          </a:ln>
        </p:spPr>
        <p:txBody>
          <a:bodyPr wrap="square">
            <a:spAutoFit/>
          </a:bodyPr>
          <a:lstStyle/>
          <a:p>
            <a:r>
              <a:rPr lang="en-US" dirty="0">
                <a:latin typeface="Bookman Old Style" panose="02050604050505020204" pitchFamily="18" charset="0"/>
              </a:rPr>
              <a:t>The problem of exploding gradients is more common with recurrent neural networks, such as </a:t>
            </a:r>
            <a:r>
              <a:rPr lang="en-US" dirty="0" smtClean="0">
                <a:latin typeface="Bookman Old Style" panose="02050604050505020204" pitchFamily="18" charset="0"/>
              </a:rPr>
              <a:t>Long –Short term memory networks (LSTMs) </a:t>
            </a:r>
            <a:r>
              <a:rPr lang="en-US" dirty="0">
                <a:latin typeface="Bookman Old Style" panose="02050604050505020204" pitchFamily="18" charset="0"/>
              </a:rPr>
              <a:t>given the accumulation of gradients unrolled over hundreds of input time steps.</a:t>
            </a:r>
          </a:p>
        </p:txBody>
      </p:sp>
      <p:sp>
        <p:nvSpPr>
          <p:cNvPr id="8" name="Rectangle 7"/>
          <p:cNvSpPr/>
          <p:nvPr/>
        </p:nvSpPr>
        <p:spPr>
          <a:xfrm>
            <a:off x="390044" y="3928730"/>
            <a:ext cx="11330902" cy="1477328"/>
          </a:xfrm>
          <a:prstGeom prst="rect">
            <a:avLst/>
          </a:prstGeom>
          <a:ln>
            <a:solidFill>
              <a:schemeClr val="accent6">
                <a:lumMod val="75000"/>
              </a:schemeClr>
            </a:solidFill>
          </a:ln>
        </p:spPr>
        <p:txBody>
          <a:bodyPr wrap="square">
            <a:spAutoFit/>
          </a:bodyPr>
          <a:lstStyle/>
          <a:p>
            <a:pPr marL="285750" indent="-285750" algn="just">
              <a:buFont typeface="Arial" panose="020B0604020202020204" pitchFamily="34" charset="0"/>
              <a:buChar char="•"/>
            </a:pPr>
            <a:r>
              <a:rPr lang="en-US" dirty="0" smtClean="0">
                <a:latin typeface="Bookman Old Style" panose="02050604050505020204" pitchFamily="18" charset="0"/>
              </a:rPr>
              <a:t>Easy </a:t>
            </a:r>
            <a:r>
              <a:rPr lang="en-US" dirty="0">
                <a:latin typeface="Bookman Old Style" panose="02050604050505020204" pitchFamily="18" charset="0"/>
              </a:rPr>
              <a:t>solution to the exploding gradients problem is to change the derivative of the error before propagating it backward through the network and using it to update the weights. </a:t>
            </a:r>
            <a:endParaRPr lang="en-US" dirty="0" smtClean="0">
              <a:latin typeface="Bookman Old Style" panose="02050604050505020204" pitchFamily="18" charset="0"/>
            </a:endParaRPr>
          </a:p>
          <a:p>
            <a:pPr marL="285750" indent="-285750" algn="just">
              <a:buFont typeface="Arial" panose="020B0604020202020204" pitchFamily="34" charset="0"/>
              <a:buChar char="•"/>
            </a:pPr>
            <a:r>
              <a:rPr lang="en-US" dirty="0" smtClean="0">
                <a:latin typeface="Bookman Old Style" panose="02050604050505020204" pitchFamily="18" charset="0"/>
              </a:rPr>
              <a:t>Two </a:t>
            </a:r>
            <a:r>
              <a:rPr lang="en-US" dirty="0">
                <a:latin typeface="Bookman Old Style" panose="02050604050505020204" pitchFamily="18" charset="0"/>
              </a:rPr>
              <a:t>approaches include rescaling the gradients given a chosen </a:t>
            </a:r>
            <a:r>
              <a:rPr lang="en-US" dirty="0">
                <a:latin typeface="Bookman Old Style" panose="02050604050505020204" pitchFamily="18" charset="0"/>
                <a:hlinkClick r:id="rId3"/>
              </a:rPr>
              <a:t>vector norm</a:t>
            </a:r>
            <a:r>
              <a:rPr lang="en-US" dirty="0">
                <a:latin typeface="Bookman Old Style" panose="02050604050505020204" pitchFamily="18" charset="0"/>
              </a:rPr>
              <a:t> and clipping gradient values that exceed a preferred range. Together, these methods are referred to as “</a:t>
            </a:r>
            <a:r>
              <a:rPr lang="en-US" i="1" dirty="0">
                <a:latin typeface="Bookman Old Style" panose="02050604050505020204" pitchFamily="18" charset="0"/>
              </a:rPr>
              <a:t>gradient clipping</a:t>
            </a:r>
            <a:r>
              <a:rPr lang="en-US" dirty="0">
                <a:latin typeface="Bookman Old Style" panose="02050604050505020204" pitchFamily="18" charset="0"/>
              </a:rPr>
              <a:t>.”</a:t>
            </a:r>
          </a:p>
        </p:txBody>
      </p:sp>
    </p:spTree>
    <p:extLst>
      <p:ext uri="{BB962C8B-B14F-4D97-AF65-F5344CB8AC3E}">
        <p14:creationId xmlns:p14="http://schemas.microsoft.com/office/powerpoint/2010/main" xmlns="" val="233625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AD47830-85DE-4771-BA96-AE81DA3B5973}"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DAD86F64-7B2E-4AA8-B380-B95F1BB62E9F}" type="slidenum">
              <a:rPr lang="en-US" smtClean="0"/>
              <a:pPr/>
              <a:t>11</a:t>
            </a:fld>
            <a:endParaRPr lang="en-US"/>
          </a:p>
        </p:txBody>
      </p:sp>
      <p:sp>
        <p:nvSpPr>
          <p:cNvPr id="4" name="Rectangle 3"/>
          <p:cNvSpPr/>
          <p:nvPr/>
        </p:nvSpPr>
        <p:spPr>
          <a:xfrm>
            <a:off x="406399" y="304911"/>
            <a:ext cx="4727576" cy="369332"/>
          </a:xfrm>
          <a:prstGeom prst="rect">
            <a:avLst/>
          </a:prstGeom>
          <a:ln>
            <a:solidFill>
              <a:schemeClr val="accent6">
                <a:lumMod val="75000"/>
              </a:schemeClr>
            </a:solidFill>
          </a:ln>
        </p:spPr>
        <p:txBody>
          <a:bodyPr wrap="none">
            <a:spAutoFit/>
          </a:bodyPr>
          <a:lstStyle/>
          <a:p>
            <a:r>
              <a:rPr lang="en-US" b="1" dirty="0" smtClean="0">
                <a:latin typeface="Bookman Old Style" panose="02050604050505020204" pitchFamily="18" charset="0"/>
                <a:cs typeface="Arial" panose="020B0604020202020204" pitchFamily="34" charset="0"/>
              </a:rPr>
              <a:t>5. Vanishing </a:t>
            </a:r>
            <a:r>
              <a:rPr lang="en-US" b="1" dirty="0">
                <a:latin typeface="Bookman Old Style" panose="02050604050505020204" pitchFamily="18" charset="0"/>
                <a:cs typeface="Arial" panose="020B0604020202020204" pitchFamily="34" charset="0"/>
              </a:rPr>
              <a:t>and Exploding Gradients</a:t>
            </a:r>
            <a:endParaRPr lang="x-none" b="1" dirty="0">
              <a:latin typeface="Bookman Old Style" panose="02050604050505020204" pitchFamily="18" charset="0"/>
              <a:cs typeface="Arial" panose="020B0604020202020204" pitchFamily="34" charset="0"/>
            </a:endParaRPr>
          </a:p>
        </p:txBody>
      </p:sp>
      <p:sp>
        <p:nvSpPr>
          <p:cNvPr id="5" name="Rectangle 4"/>
          <p:cNvSpPr/>
          <p:nvPr/>
        </p:nvSpPr>
        <p:spPr>
          <a:xfrm>
            <a:off x="406399" y="2123533"/>
            <a:ext cx="11313566" cy="1785104"/>
          </a:xfrm>
          <a:prstGeom prst="rect">
            <a:avLst/>
          </a:prstGeom>
          <a:ln>
            <a:solidFill>
              <a:schemeClr val="accent6">
                <a:lumMod val="75000"/>
              </a:schemeClr>
            </a:solidFill>
          </a:ln>
        </p:spPr>
        <p:txBody>
          <a:bodyPr wrap="square">
            <a:spAutoFit/>
          </a:bodyPr>
          <a:lstStyle/>
          <a:p>
            <a:r>
              <a:rPr lang="en-US" sz="2000" b="1" dirty="0">
                <a:solidFill>
                  <a:srgbClr val="222222"/>
                </a:solidFill>
                <a:latin typeface="Bookman Old Style" panose="02050604050505020204" pitchFamily="18" charset="0"/>
              </a:rPr>
              <a:t>Vanishing –</a:t>
            </a:r>
          </a:p>
          <a:p>
            <a:pPr algn="just"/>
            <a:r>
              <a:rPr lang="en-US" dirty="0">
                <a:solidFill>
                  <a:srgbClr val="222222"/>
                </a:solidFill>
                <a:latin typeface="Bookman Old Style" panose="02050604050505020204" pitchFamily="18" charset="0"/>
              </a:rPr>
              <a:t>As the </a:t>
            </a:r>
            <a:r>
              <a:rPr lang="en-US" dirty="0" err="1">
                <a:solidFill>
                  <a:srgbClr val="222222"/>
                </a:solidFill>
                <a:latin typeface="Bookman Old Style" panose="02050604050505020204" pitchFamily="18" charset="0"/>
              </a:rPr>
              <a:t>backpropagation</a:t>
            </a:r>
            <a:r>
              <a:rPr lang="en-US" dirty="0">
                <a:solidFill>
                  <a:srgbClr val="222222"/>
                </a:solidFill>
                <a:latin typeface="Bookman Old Style" panose="02050604050505020204" pitchFamily="18" charset="0"/>
              </a:rPr>
              <a:t> algorithm advances downwards(or backward) from the output layer towards the input layer, the gradients often get smaller and smaller and approach zero which eventually leaves the weights of the initial or lower layers nearly unchanged. As a result, the gradient descent never converges to the optimum. This is known as the </a:t>
            </a:r>
            <a:r>
              <a:rPr lang="en-US" b="1" i="1" dirty="0">
                <a:solidFill>
                  <a:srgbClr val="222222"/>
                </a:solidFill>
                <a:latin typeface="Bookman Old Style" panose="02050604050505020204" pitchFamily="18" charset="0"/>
              </a:rPr>
              <a:t>vanishing gradients</a:t>
            </a:r>
            <a:r>
              <a:rPr lang="en-US" dirty="0">
                <a:solidFill>
                  <a:srgbClr val="222222"/>
                </a:solidFill>
                <a:latin typeface="Bookman Old Style" panose="02050604050505020204" pitchFamily="18" charset="0"/>
              </a:rPr>
              <a:t> problem.</a:t>
            </a:r>
            <a:endParaRPr lang="en-US" b="0" i="0" dirty="0">
              <a:solidFill>
                <a:srgbClr val="222222"/>
              </a:solidFill>
              <a:effectLst/>
              <a:latin typeface="Bookman Old Style" panose="02050604050505020204" pitchFamily="18" charset="0"/>
            </a:endParaRPr>
          </a:p>
        </p:txBody>
      </p:sp>
      <p:sp>
        <p:nvSpPr>
          <p:cNvPr id="6" name="Rectangle 5"/>
          <p:cNvSpPr/>
          <p:nvPr/>
        </p:nvSpPr>
        <p:spPr>
          <a:xfrm>
            <a:off x="406399" y="3947412"/>
            <a:ext cx="11314545" cy="1231106"/>
          </a:xfrm>
          <a:prstGeom prst="rect">
            <a:avLst/>
          </a:prstGeom>
          <a:ln>
            <a:solidFill>
              <a:schemeClr val="accent6">
                <a:lumMod val="75000"/>
              </a:schemeClr>
            </a:solidFill>
          </a:ln>
        </p:spPr>
        <p:txBody>
          <a:bodyPr wrap="square">
            <a:spAutoFit/>
          </a:bodyPr>
          <a:lstStyle/>
          <a:p>
            <a:r>
              <a:rPr lang="en-US" sz="2000" b="1" dirty="0">
                <a:solidFill>
                  <a:srgbClr val="222222"/>
                </a:solidFill>
                <a:latin typeface="Bookman Old Style" panose="02050604050505020204" pitchFamily="18" charset="0"/>
              </a:rPr>
              <a:t>Exploding –</a:t>
            </a:r>
          </a:p>
          <a:p>
            <a:pPr algn="just"/>
            <a:r>
              <a:rPr lang="en-US" dirty="0">
                <a:solidFill>
                  <a:srgbClr val="222222"/>
                </a:solidFill>
                <a:latin typeface="Bookman Old Style" panose="02050604050505020204" pitchFamily="18" charset="0"/>
              </a:rPr>
              <a:t>On the contrary, in some cases, the gradients keep on getting larger and larger as the </a:t>
            </a:r>
            <a:r>
              <a:rPr lang="en-US" dirty="0" err="1">
                <a:solidFill>
                  <a:srgbClr val="222222"/>
                </a:solidFill>
                <a:latin typeface="Bookman Old Style" panose="02050604050505020204" pitchFamily="18" charset="0"/>
              </a:rPr>
              <a:t>backpropagation</a:t>
            </a:r>
            <a:r>
              <a:rPr lang="en-US" dirty="0">
                <a:solidFill>
                  <a:srgbClr val="222222"/>
                </a:solidFill>
                <a:latin typeface="Bookman Old Style" panose="02050604050505020204" pitchFamily="18" charset="0"/>
              </a:rPr>
              <a:t> algorithm progresses. This, in turn, causes very large weight updates and causes the gradient descent to diverge. This is known as the </a:t>
            </a:r>
            <a:r>
              <a:rPr lang="en-US" b="1" i="1" dirty="0">
                <a:solidFill>
                  <a:srgbClr val="222222"/>
                </a:solidFill>
                <a:latin typeface="Bookman Old Style" panose="02050604050505020204" pitchFamily="18" charset="0"/>
              </a:rPr>
              <a:t>exploding gradients</a:t>
            </a:r>
            <a:r>
              <a:rPr lang="en-US" dirty="0">
                <a:solidFill>
                  <a:srgbClr val="222222"/>
                </a:solidFill>
                <a:latin typeface="Bookman Old Style" panose="02050604050505020204" pitchFamily="18" charset="0"/>
              </a:rPr>
              <a:t> problem.</a:t>
            </a:r>
            <a:endParaRPr lang="en-US" b="0" i="0" dirty="0">
              <a:solidFill>
                <a:srgbClr val="222222"/>
              </a:solidFill>
              <a:effectLst/>
              <a:latin typeface="Bookman Old Style" panose="02050604050505020204" pitchFamily="18" charset="0"/>
            </a:endParaRPr>
          </a:p>
        </p:txBody>
      </p:sp>
      <p:sp>
        <p:nvSpPr>
          <p:cNvPr id="7" name="Rectangle 6"/>
          <p:cNvSpPr/>
          <p:nvPr/>
        </p:nvSpPr>
        <p:spPr>
          <a:xfrm>
            <a:off x="406399" y="884429"/>
            <a:ext cx="10015683" cy="1200329"/>
          </a:xfrm>
          <a:prstGeom prst="rect">
            <a:avLst/>
          </a:prstGeom>
          <a:ln>
            <a:solidFill>
              <a:schemeClr val="accent6">
                <a:lumMod val="75000"/>
              </a:schemeClr>
            </a:solidFill>
          </a:ln>
        </p:spPr>
        <p:txBody>
          <a:bodyPr wrap="square">
            <a:spAutoFit/>
          </a:bodyPr>
          <a:lstStyle/>
          <a:p>
            <a:pPr algn="just"/>
            <a:r>
              <a:rPr lang="en-US" dirty="0">
                <a:solidFill>
                  <a:srgbClr val="202124"/>
                </a:solidFill>
                <a:latin typeface="Bookman Old Style" panose="02050604050505020204" pitchFamily="18" charset="0"/>
              </a:rPr>
              <a:t>The vanishing and exploding gradient problems </a:t>
            </a:r>
            <a:r>
              <a:rPr lang="en-US" dirty="0">
                <a:solidFill>
                  <a:srgbClr val="040C28"/>
                </a:solidFill>
                <a:latin typeface="Bookman Old Style" panose="02050604050505020204" pitchFamily="18" charset="0"/>
              </a:rPr>
              <a:t>occur when the gradients become either too small or too large during </a:t>
            </a:r>
            <a:r>
              <a:rPr lang="en-US" dirty="0" err="1">
                <a:solidFill>
                  <a:srgbClr val="040C28"/>
                </a:solidFill>
                <a:latin typeface="Bookman Old Style" panose="02050604050505020204" pitchFamily="18" charset="0"/>
              </a:rPr>
              <a:t>backpropagation</a:t>
            </a:r>
            <a:r>
              <a:rPr lang="en-US" dirty="0">
                <a:solidFill>
                  <a:srgbClr val="202124"/>
                </a:solidFill>
                <a:latin typeface="Bookman Old Style" panose="02050604050505020204" pitchFamily="18" charset="0"/>
              </a:rPr>
              <a:t>. This can happen in RNNs because they have recurrent connections that allow them to store information from previous time steps.</a:t>
            </a:r>
            <a:endParaRPr lang="en-US" dirty="0">
              <a:latin typeface="Bookman Old Style" panose="02050604050505020204" pitchFamily="18" charset="0"/>
            </a:endParaRPr>
          </a:p>
        </p:txBody>
      </p:sp>
      <p:sp>
        <p:nvSpPr>
          <p:cNvPr id="8" name="Rectangle 7"/>
          <p:cNvSpPr/>
          <p:nvPr/>
        </p:nvSpPr>
        <p:spPr>
          <a:xfrm>
            <a:off x="3454400" y="5433020"/>
            <a:ext cx="3930884" cy="923330"/>
          </a:xfrm>
          <a:prstGeom prst="rect">
            <a:avLst/>
          </a:prstGeom>
          <a:ln>
            <a:solidFill>
              <a:schemeClr val="accent6">
                <a:lumMod val="75000"/>
              </a:schemeClr>
            </a:solidFill>
          </a:ln>
        </p:spPr>
        <p:txBody>
          <a:bodyPr wrap="none">
            <a:spAutoFit/>
          </a:bodyPr>
          <a:lstStyle/>
          <a:p>
            <a:pPr>
              <a:buFont typeface="+mj-lt"/>
              <a:buAutoNum type="arabicPeriod"/>
            </a:pPr>
            <a:r>
              <a:rPr lang="en-US" dirty="0">
                <a:solidFill>
                  <a:srgbClr val="292929"/>
                </a:solidFill>
                <a:latin typeface="Bookman Old Style" panose="02050604050505020204" pitchFamily="18" charset="0"/>
              </a:rPr>
              <a:t>Reducing the amount of </a:t>
            </a:r>
            <a:r>
              <a:rPr lang="en-US" dirty="0" smtClean="0">
                <a:solidFill>
                  <a:srgbClr val="292929"/>
                </a:solidFill>
                <a:latin typeface="Bookman Old Style" panose="02050604050505020204" pitchFamily="18" charset="0"/>
              </a:rPr>
              <a:t>Layers</a:t>
            </a:r>
          </a:p>
          <a:p>
            <a:pPr>
              <a:buFont typeface="+mj-lt"/>
              <a:buAutoNum type="arabicPeriod"/>
            </a:pPr>
            <a:r>
              <a:rPr lang="en-US" dirty="0">
                <a:latin typeface="Bookman Old Style" panose="02050604050505020204" pitchFamily="18" charset="0"/>
              </a:rPr>
              <a:t>Gradient </a:t>
            </a:r>
            <a:r>
              <a:rPr lang="en-US" dirty="0" smtClean="0">
                <a:latin typeface="Bookman Old Style" panose="02050604050505020204" pitchFamily="18" charset="0"/>
              </a:rPr>
              <a:t>Clipping</a:t>
            </a:r>
          </a:p>
          <a:p>
            <a:pPr>
              <a:buFont typeface="+mj-lt"/>
              <a:buAutoNum type="arabicPeriod"/>
            </a:pPr>
            <a:r>
              <a:rPr lang="en-US" dirty="0">
                <a:latin typeface="Bookman Old Style" panose="02050604050505020204" pitchFamily="18" charset="0"/>
              </a:rPr>
              <a:t>Weight Initialization</a:t>
            </a:r>
            <a:endParaRPr lang="en-US" i="0" dirty="0">
              <a:solidFill>
                <a:srgbClr val="292929"/>
              </a:solidFill>
              <a:effectLst/>
              <a:latin typeface="Bookman Old Style" panose="02050604050505020204" pitchFamily="18" charset="0"/>
            </a:endParaRPr>
          </a:p>
        </p:txBody>
      </p:sp>
    </p:spTree>
    <p:extLst>
      <p:ext uri="{BB962C8B-B14F-4D97-AF65-F5344CB8AC3E}">
        <p14:creationId xmlns:p14="http://schemas.microsoft.com/office/powerpoint/2010/main" xmlns="" val="11447871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AD47830-85DE-4771-BA96-AE81DA3B5973}"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DAD86F64-7B2E-4AA8-B380-B95F1BB62E9F}" type="slidenum">
              <a:rPr lang="en-US" smtClean="0"/>
              <a:pPr/>
              <a:t>12</a:t>
            </a:fld>
            <a:endParaRPr lang="en-US"/>
          </a:p>
        </p:txBody>
      </p:sp>
      <p:sp>
        <p:nvSpPr>
          <p:cNvPr id="4" name="Rectangle 3"/>
          <p:cNvSpPr/>
          <p:nvPr/>
        </p:nvSpPr>
        <p:spPr>
          <a:xfrm>
            <a:off x="364618" y="340141"/>
            <a:ext cx="7606570" cy="400110"/>
          </a:xfrm>
          <a:prstGeom prst="rect">
            <a:avLst/>
          </a:prstGeom>
          <a:ln>
            <a:solidFill>
              <a:schemeClr val="accent6">
                <a:lumMod val="75000"/>
              </a:schemeClr>
            </a:solidFill>
          </a:ln>
        </p:spPr>
        <p:txBody>
          <a:bodyPr wrap="none">
            <a:spAutoFit/>
          </a:bodyPr>
          <a:lstStyle/>
          <a:p>
            <a:r>
              <a:rPr lang="en-US" sz="2000" b="1" dirty="0" smtClean="0">
                <a:latin typeface="Arial" panose="020B0604020202020204" pitchFamily="34" charset="0"/>
                <a:cs typeface="Arial" panose="020B0604020202020204" pitchFamily="34" charset="0"/>
              </a:rPr>
              <a:t>6. Poor </a:t>
            </a:r>
            <a:r>
              <a:rPr lang="en-US" sz="2000" b="1" dirty="0">
                <a:latin typeface="Arial" panose="020B0604020202020204" pitchFamily="34" charset="0"/>
                <a:cs typeface="Arial" panose="020B0604020202020204" pitchFamily="34" charset="0"/>
              </a:rPr>
              <a:t>Correspondence between Local and Global Structure</a:t>
            </a:r>
            <a:endParaRPr lang="x-none" sz="2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4C8D15FF-7218-E445-8F17-A83B77E72C71}"/>
              </a:ext>
            </a:extLst>
          </p:cNvPr>
          <p:cNvPicPr>
            <a:picLocks noChangeAspect="1"/>
          </p:cNvPicPr>
          <p:nvPr/>
        </p:nvPicPr>
        <p:blipFill rotWithShape="1">
          <a:blip r:embed="rId2"/>
          <a:srcRect l="2515" t="6464" r="3218" b="1625"/>
          <a:stretch/>
        </p:blipFill>
        <p:spPr>
          <a:xfrm>
            <a:off x="1506683" y="972266"/>
            <a:ext cx="8162536" cy="5248219"/>
          </a:xfrm>
          <a:prstGeom prst="rect">
            <a:avLst/>
          </a:prstGeom>
        </p:spPr>
      </p:pic>
    </p:spTree>
    <p:extLst>
      <p:ext uri="{BB962C8B-B14F-4D97-AF65-F5344CB8AC3E}">
        <p14:creationId xmlns:p14="http://schemas.microsoft.com/office/powerpoint/2010/main" xmlns="" val="19245646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AD47830-85DE-4771-BA96-AE81DA3B5973}"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DAD86F64-7B2E-4AA8-B380-B95F1BB62E9F}" type="slidenum">
              <a:rPr lang="en-US" smtClean="0"/>
              <a:pPr/>
              <a:t>13</a:t>
            </a:fld>
            <a:endParaRPr lang="en-US"/>
          </a:p>
        </p:txBody>
      </p:sp>
      <p:sp>
        <p:nvSpPr>
          <p:cNvPr id="4" name="Rectangle 3"/>
          <p:cNvSpPr/>
          <p:nvPr/>
        </p:nvSpPr>
        <p:spPr>
          <a:xfrm>
            <a:off x="327546" y="1070295"/>
            <a:ext cx="11423176" cy="646331"/>
          </a:xfrm>
          <a:prstGeom prst="rect">
            <a:avLst/>
          </a:prstGeom>
          <a:ln>
            <a:solidFill>
              <a:schemeClr val="accent6">
                <a:lumMod val="75000"/>
              </a:schemeClr>
            </a:solidFill>
          </a:ln>
        </p:spPr>
        <p:txBody>
          <a:bodyPr wrap="square">
            <a:spAutoFit/>
          </a:bodyPr>
          <a:lstStyle/>
          <a:p>
            <a:r>
              <a:rPr lang="en-US" dirty="0" smtClean="0">
                <a:latin typeface="Bookman Old Style" pitchFamily="18" charset="0"/>
              </a:rPr>
              <a:t>In a Neural Network, the Gradient Descent Algorithm is used during the backward propagation to update the parameters of the model.</a:t>
            </a:r>
            <a:r>
              <a:rPr lang="en-US" dirty="0" smtClean="0"/>
              <a:t> </a:t>
            </a:r>
            <a:endParaRPr lang="en-US" dirty="0"/>
          </a:p>
        </p:txBody>
      </p:sp>
      <p:sp>
        <p:nvSpPr>
          <p:cNvPr id="5" name="Rectangle 4"/>
          <p:cNvSpPr/>
          <p:nvPr/>
        </p:nvSpPr>
        <p:spPr>
          <a:xfrm>
            <a:off x="400442" y="378304"/>
            <a:ext cx="5633273" cy="461665"/>
          </a:xfrm>
          <a:prstGeom prst="rect">
            <a:avLst/>
          </a:prstGeom>
          <a:ln w="38100">
            <a:solidFill>
              <a:schemeClr val="accent6">
                <a:lumMod val="75000"/>
              </a:schemeClr>
            </a:solidFill>
          </a:ln>
        </p:spPr>
        <p:txBody>
          <a:bodyPr wrap="none">
            <a:spAutoFit/>
          </a:bodyPr>
          <a:lstStyle/>
          <a:p>
            <a:r>
              <a:rPr lang="en-US" sz="2400" b="1" dirty="0" smtClean="0">
                <a:latin typeface="Bookman Old Style" pitchFamily="18" charset="0"/>
              </a:rPr>
              <a:t>Gradient Descent and Its Variants</a:t>
            </a:r>
            <a:endParaRPr lang="en-US" sz="2400" b="1" dirty="0">
              <a:latin typeface="Bookman Old Style" pitchFamily="18" charset="0"/>
            </a:endParaRPr>
          </a:p>
        </p:txBody>
      </p:sp>
      <p:sp>
        <p:nvSpPr>
          <p:cNvPr id="6" name="Rectangle 5"/>
          <p:cNvSpPr/>
          <p:nvPr/>
        </p:nvSpPr>
        <p:spPr>
          <a:xfrm>
            <a:off x="332095" y="1779980"/>
            <a:ext cx="11459570" cy="369332"/>
          </a:xfrm>
          <a:prstGeom prst="rect">
            <a:avLst/>
          </a:prstGeom>
          <a:ln>
            <a:solidFill>
              <a:schemeClr val="accent6">
                <a:lumMod val="75000"/>
              </a:schemeClr>
            </a:solidFill>
          </a:ln>
        </p:spPr>
        <p:txBody>
          <a:bodyPr wrap="square">
            <a:spAutoFit/>
          </a:bodyPr>
          <a:lstStyle/>
          <a:p>
            <a:r>
              <a:rPr lang="en-US" b="1" i="1" dirty="0" smtClean="0">
                <a:solidFill>
                  <a:srgbClr val="FF0000"/>
                </a:solidFill>
                <a:latin typeface="Bookman Old Style" pitchFamily="18" charset="0"/>
              </a:rPr>
              <a:t>Gradient descent</a:t>
            </a:r>
            <a:r>
              <a:rPr lang="en-US" i="1" dirty="0" smtClean="0">
                <a:solidFill>
                  <a:srgbClr val="FF0000"/>
                </a:solidFill>
                <a:latin typeface="Bookman Old Style" pitchFamily="18" charset="0"/>
              </a:rPr>
              <a:t> is a </a:t>
            </a:r>
            <a:r>
              <a:rPr lang="en-US" i="1" u="sng" dirty="0" smtClean="0">
                <a:latin typeface="Bookman Old Style" pitchFamily="18" charset="0"/>
                <a:hlinkClick r:id="rId2"/>
              </a:rPr>
              <a:t>first-order</a:t>
            </a:r>
            <a:r>
              <a:rPr lang="en-US" i="1" dirty="0" smtClean="0">
                <a:latin typeface="Bookman Old Style" pitchFamily="18" charset="0"/>
              </a:rPr>
              <a:t> </a:t>
            </a:r>
            <a:r>
              <a:rPr lang="en-US" i="1" u="sng" dirty="0" smtClean="0">
                <a:latin typeface="Bookman Old Style" pitchFamily="18" charset="0"/>
                <a:hlinkClick r:id="rId3"/>
              </a:rPr>
              <a:t>iterative</a:t>
            </a:r>
            <a:r>
              <a:rPr lang="en-US" i="1" dirty="0" smtClean="0">
                <a:latin typeface="Bookman Old Style" pitchFamily="18" charset="0"/>
              </a:rPr>
              <a:t> </a:t>
            </a:r>
            <a:r>
              <a:rPr lang="en-US" i="1" u="sng" dirty="0" smtClean="0">
                <a:latin typeface="Bookman Old Style" pitchFamily="18" charset="0"/>
                <a:hlinkClick r:id="rId4"/>
              </a:rPr>
              <a:t>optimization</a:t>
            </a:r>
            <a:r>
              <a:rPr lang="en-US" i="1" dirty="0" smtClean="0">
                <a:latin typeface="Bookman Old Style" pitchFamily="18" charset="0"/>
              </a:rPr>
              <a:t> </a:t>
            </a:r>
            <a:r>
              <a:rPr lang="en-US" i="1" u="sng" dirty="0" smtClean="0">
                <a:latin typeface="Bookman Old Style" pitchFamily="18" charset="0"/>
                <a:hlinkClick r:id="rId5"/>
              </a:rPr>
              <a:t>algorithm</a:t>
            </a:r>
            <a:r>
              <a:rPr lang="en-US" i="1" dirty="0" smtClean="0">
                <a:latin typeface="Bookman Old Style" pitchFamily="18" charset="0"/>
              </a:rPr>
              <a:t> </a:t>
            </a:r>
            <a:r>
              <a:rPr lang="en-US" i="1" dirty="0" smtClean="0">
                <a:solidFill>
                  <a:srgbClr val="FF0000"/>
                </a:solidFill>
                <a:latin typeface="Bookman Old Style" pitchFamily="18" charset="0"/>
              </a:rPr>
              <a:t>for finding the minimum of a function</a:t>
            </a:r>
            <a:endParaRPr lang="en-US" dirty="0">
              <a:solidFill>
                <a:srgbClr val="FF0000"/>
              </a:solidFill>
              <a:latin typeface="Bookman Old Style" pitchFamily="18" charset="0"/>
            </a:endParaRPr>
          </a:p>
        </p:txBody>
      </p:sp>
      <p:sp>
        <p:nvSpPr>
          <p:cNvPr id="7" name="Rectangle 6"/>
          <p:cNvSpPr/>
          <p:nvPr/>
        </p:nvSpPr>
        <p:spPr>
          <a:xfrm>
            <a:off x="318449" y="2189412"/>
            <a:ext cx="5863988" cy="2862322"/>
          </a:xfrm>
          <a:prstGeom prst="rect">
            <a:avLst/>
          </a:prstGeom>
          <a:ln>
            <a:solidFill>
              <a:schemeClr val="accent6">
                <a:lumMod val="75000"/>
              </a:schemeClr>
            </a:solidFill>
          </a:ln>
        </p:spPr>
        <p:txBody>
          <a:bodyPr wrap="square">
            <a:spAutoFit/>
          </a:bodyPr>
          <a:lstStyle/>
          <a:p>
            <a:pPr algn="just"/>
            <a:r>
              <a:rPr lang="en-US" dirty="0" smtClean="0">
                <a:latin typeface="Bookman Old Style" pitchFamily="18" charset="0"/>
              </a:rPr>
              <a:t>The goal of the </a:t>
            </a:r>
            <a:r>
              <a:rPr lang="en-US" b="1" dirty="0" smtClean="0">
                <a:latin typeface="Bookman Old Style" pitchFamily="18" charset="0"/>
              </a:rPr>
              <a:t>gradient descent </a:t>
            </a:r>
            <a:r>
              <a:rPr lang="en-US" dirty="0" smtClean="0">
                <a:latin typeface="Bookman Old Style" pitchFamily="18" charset="0"/>
              </a:rPr>
              <a:t>is to minimize a given function which, in our case, is the loss function of the neural network. To achieve this goal, it performs two steps iteratively.</a:t>
            </a:r>
          </a:p>
          <a:p>
            <a:pPr marL="342900" indent="-342900" algn="just">
              <a:buFont typeface="+mj-lt"/>
              <a:buAutoNum type="arabicPeriod"/>
            </a:pPr>
            <a:r>
              <a:rPr lang="en-US" dirty="0" smtClean="0">
                <a:latin typeface="Bookman Old Style" pitchFamily="18" charset="0"/>
              </a:rPr>
              <a:t>Compute the slope (gradient) that is the first-order derivative of the function at the current point.</a:t>
            </a:r>
          </a:p>
          <a:p>
            <a:pPr marL="342900" indent="-342900" algn="just">
              <a:buFont typeface="+mj-lt"/>
              <a:buAutoNum type="arabicPeriod"/>
            </a:pPr>
            <a:r>
              <a:rPr lang="en-US" dirty="0" smtClean="0">
                <a:latin typeface="Bookman Old Style" pitchFamily="18" charset="0"/>
              </a:rPr>
              <a:t>Move-in the opposite direction of the slope increase from the current point by the computed amount.</a:t>
            </a:r>
          </a:p>
        </p:txBody>
      </p:sp>
      <p:pic>
        <p:nvPicPr>
          <p:cNvPr id="2050" name="Picture 2" descr="https://miro.medium.com/v2/resize:fit:700/1*P7z2BKhd0R-9uyn9ThDasA.png"/>
          <p:cNvPicPr>
            <a:picLocks noChangeAspect="1" noChangeArrowheads="1"/>
          </p:cNvPicPr>
          <p:nvPr/>
        </p:nvPicPr>
        <p:blipFill>
          <a:blip r:embed="rId6"/>
          <a:srcRect/>
          <a:stretch>
            <a:fillRect/>
          </a:stretch>
        </p:blipFill>
        <p:spPr bwMode="auto">
          <a:xfrm>
            <a:off x="6301673" y="2167720"/>
            <a:ext cx="5352709" cy="3318680"/>
          </a:xfrm>
          <a:prstGeom prst="rect">
            <a:avLst/>
          </a:prstGeom>
          <a:noFill/>
          <a:ln>
            <a:solidFill>
              <a:schemeClr val="accent6">
                <a:lumMod val="75000"/>
              </a:schemeClr>
            </a:solidFill>
          </a:ln>
        </p:spPr>
      </p:pic>
      <p:pic>
        <p:nvPicPr>
          <p:cNvPr id="2052" name="Picture 4" descr="Understanding Gradient Descent Algorithm"/>
          <p:cNvPicPr>
            <a:picLocks noChangeAspect="1" noChangeArrowheads="1"/>
          </p:cNvPicPr>
          <p:nvPr/>
        </p:nvPicPr>
        <p:blipFill>
          <a:blip r:embed="rId7"/>
          <a:srcRect l="3153" r="5624" b="13238"/>
          <a:stretch>
            <a:fillRect/>
          </a:stretch>
        </p:blipFill>
        <p:spPr bwMode="auto">
          <a:xfrm>
            <a:off x="1610435" y="5158854"/>
            <a:ext cx="4398472" cy="1282889"/>
          </a:xfrm>
          <a:prstGeom prst="rect">
            <a:avLst/>
          </a:prstGeom>
          <a:noFill/>
          <a:ln>
            <a:solidFill>
              <a:schemeClr val="accent6">
                <a:lumMod val="75000"/>
              </a:schemeClr>
            </a:solidFill>
          </a:ln>
        </p:spPr>
      </p:pic>
      <p:sp>
        <p:nvSpPr>
          <p:cNvPr id="11" name="Rectangle 10"/>
          <p:cNvSpPr/>
          <p:nvPr/>
        </p:nvSpPr>
        <p:spPr>
          <a:xfrm>
            <a:off x="6097647" y="5823761"/>
            <a:ext cx="4147289" cy="369332"/>
          </a:xfrm>
          <a:prstGeom prst="rect">
            <a:avLst/>
          </a:prstGeom>
          <a:ln>
            <a:solidFill>
              <a:schemeClr val="accent6">
                <a:lumMod val="75000"/>
              </a:schemeClr>
            </a:solidFill>
          </a:ln>
        </p:spPr>
        <p:txBody>
          <a:bodyPr wrap="none">
            <a:spAutoFit/>
          </a:bodyPr>
          <a:lstStyle/>
          <a:p>
            <a:r>
              <a:rPr lang="en-US" b="1" dirty="0" smtClean="0">
                <a:latin typeface="Bookman Old Style" pitchFamily="18" charset="0"/>
              </a:rPr>
              <a:t>J </a:t>
            </a:r>
            <a:r>
              <a:rPr lang="en-US" dirty="0" smtClean="0">
                <a:latin typeface="Bookman Old Style" pitchFamily="18" charset="0"/>
              </a:rPr>
              <a:t>here represents the cost function</a:t>
            </a:r>
            <a:endParaRPr lang="en-US" dirty="0">
              <a:latin typeface="Bookman Old Style" pitchFamily="18" charset="0"/>
            </a:endParaRPr>
          </a:p>
        </p:txBody>
      </p:sp>
    </p:spTree>
    <p:extLst>
      <p:ext uri="{BB962C8B-B14F-4D97-AF65-F5344CB8AC3E}">
        <p14:creationId xmlns:p14="http://schemas.microsoft.com/office/powerpoint/2010/main" xmlns="" val="2922986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14</a:t>
            </a:fld>
            <a:endParaRPr lang="en-US"/>
          </a:p>
        </p:txBody>
      </p:sp>
      <p:sp>
        <p:nvSpPr>
          <p:cNvPr id="4" name="Rectangle 3"/>
          <p:cNvSpPr/>
          <p:nvPr/>
        </p:nvSpPr>
        <p:spPr>
          <a:xfrm>
            <a:off x="364155" y="364657"/>
            <a:ext cx="3717684" cy="400110"/>
          </a:xfrm>
          <a:prstGeom prst="rect">
            <a:avLst/>
          </a:prstGeom>
          <a:ln>
            <a:solidFill>
              <a:schemeClr val="accent6">
                <a:lumMod val="75000"/>
              </a:schemeClr>
            </a:solidFill>
          </a:ln>
        </p:spPr>
        <p:txBody>
          <a:bodyPr wrap="none">
            <a:spAutoFit/>
          </a:bodyPr>
          <a:lstStyle/>
          <a:p>
            <a:r>
              <a:rPr lang="en-US" sz="2000" b="1" dirty="0" smtClean="0">
                <a:latin typeface="Bookman Old Style" pitchFamily="18" charset="0"/>
              </a:rPr>
              <a:t>1. Batch Gradient Descent</a:t>
            </a:r>
            <a:endParaRPr lang="en-US" sz="2000" b="1" dirty="0">
              <a:latin typeface="Bookman Old Style" pitchFamily="18" charset="0"/>
            </a:endParaRPr>
          </a:p>
        </p:txBody>
      </p:sp>
      <p:sp>
        <p:nvSpPr>
          <p:cNvPr id="5" name="Rectangle 4"/>
          <p:cNvSpPr/>
          <p:nvPr/>
        </p:nvSpPr>
        <p:spPr>
          <a:xfrm>
            <a:off x="395784" y="853956"/>
            <a:ext cx="11382233" cy="923330"/>
          </a:xfrm>
          <a:prstGeom prst="rect">
            <a:avLst/>
          </a:prstGeom>
          <a:ln>
            <a:solidFill>
              <a:schemeClr val="accent6">
                <a:lumMod val="75000"/>
              </a:schemeClr>
            </a:solidFill>
          </a:ln>
        </p:spPr>
        <p:txBody>
          <a:bodyPr wrap="square">
            <a:spAutoFit/>
          </a:bodyPr>
          <a:lstStyle/>
          <a:p>
            <a:pPr marL="342900" indent="-342900">
              <a:buFont typeface="Arial" pitchFamily="34" charset="0"/>
              <a:buChar char="•"/>
            </a:pPr>
            <a:r>
              <a:rPr lang="en-US" dirty="0" smtClean="0">
                <a:latin typeface="Bookman Old Style" pitchFamily="18" charset="0"/>
              </a:rPr>
              <a:t>In Batch Gradient Descent, all the training data is taken into consideration to take a single step.</a:t>
            </a:r>
          </a:p>
          <a:p>
            <a:pPr marL="342900" indent="-342900">
              <a:buFont typeface="Arial" pitchFamily="34" charset="0"/>
              <a:buChar char="•"/>
            </a:pPr>
            <a:r>
              <a:rPr lang="en-US" dirty="0" smtClean="0">
                <a:latin typeface="Bookman Old Style" pitchFamily="18" charset="0"/>
              </a:rPr>
              <a:t>We take the average of the gradients of all the training examples and then use that mean gradient to update our parameters. So that’s just one step of gradient descent in one epoch.  </a:t>
            </a:r>
            <a:endParaRPr lang="en-US" dirty="0">
              <a:latin typeface="Bookman Old Style" pitchFamily="18" charset="0"/>
            </a:endParaRPr>
          </a:p>
        </p:txBody>
      </p:sp>
      <p:sp>
        <p:nvSpPr>
          <p:cNvPr id="8" name="Rectangle 7"/>
          <p:cNvSpPr/>
          <p:nvPr/>
        </p:nvSpPr>
        <p:spPr>
          <a:xfrm>
            <a:off x="335068" y="3342186"/>
            <a:ext cx="11306472" cy="1200329"/>
          </a:xfrm>
          <a:prstGeom prst="rect">
            <a:avLst/>
          </a:prstGeom>
          <a:ln>
            <a:solidFill>
              <a:schemeClr val="accent6">
                <a:lumMod val="75000"/>
              </a:schemeClr>
            </a:solidFill>
          </a:ln>
        </p:spPr>
        <p:txBody>
          <a:bodyPr wrap="square">
            <a:spAutoFit/>
          </a:bodyPr>
          <a:lstStyle/>
          <a:p>
            <a:pPr algn="just"/>
            <a:r>
              <a:rPr lang="en-US" dirty="0" smtClean="0">
                <a:solidFill>
                  <a:srgbClr val="FF0000"/>
                </a:solidFill>
                <a:latin typeface="Bookman Old Style" pitchFamily="18" charset="0"/>
                <a:cs typeface="Arial" panose="020B0604020202020204" pitchFamily="34" charset="0"/>
              </a:rPr>
              <a:t>Algorithm</a:t>
            </a:r>
            <a:endParaRPr lang="en-US" dirty="0" smtClean="0">
              <a:latin typeface="Bookman Old Style" pitchFamily="18" charset="0"/>
              <a:cs typeface="Arial" panose="020B0604020202020204" pitchFamily="34" charset="0"/>
            </a:endParaRPr>
          </a:p>
          <a:p>
            <a:pPr marL="342900" indent="-342900" algn="just">
              <a:buFont typeface="Arial" pitchFamily="34" charset="0"/>
              <a:buChar char="•"/>
            </a:pPr>
            <a:r>
              <a:rPr lang="en-US" dirty="0" smtClean="0">
                <a:latin typeface="Bookman Old Style" pitchFamily="18" charset="0"/>
                <a:cs typeface="Arial" panose="020B0604020202020204" pitchFamily="34" charset="0"/>
              </a:rPr>
              <a:t>need </a:t>
            </a:r>
            <a:r>
              <a:rPr lang="en-US" dirty="0">
                <a:latin typeface="Bookman Old Style" pitchFamily="18" charset="0"/>
                <a:cs typeface="Arial" panose="020B0604020202020204" pitchFamily="34" charset="0"/>
              </a:rPr>
              <a:t>to calculate the gradients for the </a:t>
            </a:r>
            <a:r>
              <a:rPr lang="en-US" i="1" u="sng" dirty="0">
                <a:latin typeface="Bookman Old Style" pitchFamily="18" charset="0"/>
                <a:cs typeface="Arial" panose="020B0604020202020204" pitchFamily="34" charset="0"/>
              </a:rPr>
              <a:t>whole dataset </a:t>
            </a:r>
            <a:r>
              <a:rPr lang="en-US" dirty="0">
                <a:latin typeface="Bookman Old Style" pitchFamily="18" charset="0"/>
                <a:cs typeface="Arial" panose="020B0604020202020204" pitchFamily="34" charset="0"/>
              </a:rPr>
              <a:t>to perform just </a:t>
            </a:r>
            <a:r>
              <a:rPr lang="en-US" i="1" u="sng" dirty="0">
                <a:latin typeface="Bookman Old Style" pitchFamily="18" charset="0"/>
                <a:cs typeface="Arial" panose="020B0604020202020204" pitchFamily="34" charset="0"/>
              </a:rPr>
              <a:t>one</a:t>
            </a:r>
            <a:r>
              <a:rPr lang="en-US" u="sng" dirty="0">
                <a:latin typeface="Bookman Old Style" pitchFamily="18" charset="0"/>
                <a:cs typeface="Arial" panose="020B0604020202020204" pitchFamily="34" charset="0"/>
              </a:rPr>
              <a:t> </a:t>
            </a:r>
            <a:r>
              <a:rPr lang="en-US" dirty="0" smtClean="0">
                <a:latin typeface="Bookman Old Style" pitchFamily="18" charset="0"/>
                <a:cs typeface="Arial" panose="020B0604020202020204" pitchFamily="34" charset="0"/>
              </a:rPr>
              <a:t>update</a:t>
            </a:r>
          </a:p>
          <a:p>
            <a:pPr marL="342900" indent="-342900" algn="just">
              <a:buFont typeface="Arial" pitchFamily="34" charset="0"/>
              <a:buChar char="•"/>
            </a:pPr>
            <a:r>
              <a:rPr lang="en-US" dirty="0" smtClean="0">
                <a:latin typeface="Bookman Old Style" pitchFamily="18" charset="0"/>
                <a:cs typeface="Arial" panose="020B0604020202020204" pitchFamily="34" charset="0"/>
              </a:rPr>
              <a:t>Parameters are updated in the direction of gradient</a:t>
            </a:r>
          </a:p>
          <a:p>
            <a:pPr marL="342900" indent="-342900" algn="just">
              <a:buFont typeface="Arial" pitchFamily="34" charset="0"/>
              <a:buChar char="•"/>
            </a:pPr>
            <a:r>
              <a:rPr lang="en-US" dirty="0" smtClean="0">
                <a:latin typeface="Bookman Old Style" pitchFamily="18" charset="0"/>
                <a:cs typeface="Arial" panose="020B0604020202020204" pitchFamily="34" charset="0"/>
              </a:rPr>
              <a:t>Learning rate determines how big of an update we perform</a:t>
            </a:r>
          </a:p>
        </p:txBody>
      </p:sp>
      <p:sp>
        <p:nvSpPr>
          <p:cNvPr id="10" name="Rectangle 9"/>
          <p:cNvSpPr/>
          <p:nvPr/>
        </p:nvSpPr>
        <p:spPr>
          <a:xfrm>
            <a:off x="362363" y="4587358"/>
            <a:ext cx="11334160" cy="2031325"/>
          </a:xfrm>
          <a:prstGeom prst="rect">
            <a:avLst/>
          </a:prstGeom>
          <a:ln>
            <a:solidFill>
              <a:schemeClr val="accent6">
                <a:lumMod val="75000"/>
              </a:schemeClr>
            </a:solidFill>
          </a:ln>
        </p:spPr>
        <p:txBody>
          <a:bodyPr wrap="square">
            <a:spAutoFit/>
          </a:bodyPr>
          <a:lstStyle/>
          <a:p>
            <a:pPr algn="just"/>
            <a:r>
              <a:rPr lang="en-US" dirty="0" smtClean="0">
                <a:solidFill>
                  <a:srgbClr val="FF0000"/>
                </a:solidFill>
                <a:latin typeface="Bookman Old Style" pitchFamily="18" charset="0"/>
                <a:cs typeface="Arial" panose="020B0604020202020204" pitchFamily="34" charset="0"/>
              </a:rPr>
              <a:t>Disadvantages</a:t>
            </a:r>
            <a:endParaRPr lang="en-US" dirty="0" smtClean="0">
              <a:latin typeface="Bookman Old Style" pitchFamily="18" charset="0"/>
              <a:cs typeface="Arial" panose="020B0604020202020204" pitchFamily="34" charset="0"/>
            </a:endParaRPr>
          </a:p>
          <a:p>
            <a:pPr marL="342900" indent="-342900" algn="just">
              <a:buFont typeface="Arial" pitchFamily="34" charset="0"/>
              <a:buChar char="•"/>
            </a:pPr>
            <a:r>
              <a:rPr lang="en-US" dirty="0" smtClean="0">
                <a:latin typeface="Bookman Old Style" pitchFamily="18" charset="0"/>
                <a:cs typeface="Arial" panose="020B0604020202020204" pitchFamily="34" charset="0"/>
              </a:rPr>
              <a:t>Very slow</a:t>
            </a:r>
          </a:p>
          <a:p>
            <a:pPr marL="342900" indent="-342900" algn="just">
              <a:buFont typeface="Arial" pitchFamily="34" charset="0"/>
              <a:buChar char="•"/>
            </a:pPr>
            <a:r>
              <a:rPr lang="en-US" dirty="0" smtClean="0">
                <a:latin typeface="Bookman Old Style" pitchFamily="18" charset="0"/>
                <a:cs typeface="Arial" panose="020B0604020202020204" pitchFamily="34" charset="0"/>
              </a:rPr>
              <a:t>Intractable for datasets that do not fit into the memory</a:t>
            </a:r>
          </a:p>
          <a:p>
            <a:pPr marL="342900" indent="-342900" algn="just">
              <a:buFont typeface="Arial" pitchFamily="34" charset="0"/>
              <a:buChar char="•"/>
            </a:pPr>
            <a:r>
              <a:rPr lang="en-US" dirty="0" smtClean="0">
                <a:latin typeface="Bookman Old Style" pitchFamily="18" charset="0"/>
                <a:cs typeface="Arial" panose="020B0604020202020204" pitchFamily="34" charset="0"/>
              </a:rPr>
              <a:t>Doesn’t allow the model to update online i.e., with new examples on the fly</a:t>
            </a:r>
          </a:p>
          <a:p>
            <a:pPr marL="342900" indent="-342900" algn="just">
              <a:buFont typeface="Arial" pitchFamily="34" charset="0"/>
              <a:buChar char="•"/>
            </a:pPr>
            <a:r>
              <a:rPr lang="en-US" dirty="0" smtClean="0">
                <a:latin typeface="Bookman Old Style" pitchFamily="18" charset="0"/>
                <a:cs typeface="Arial" panose="020B0604020202020204" pitchFamily="34" charset="0"/>
              </a:rPr>
              <a:t>Computations are redundant</a:t>
            </a:r>
          </a:p>
          <a:p>
            <a:pPr marL="800100" lvl="1" indent="-342900" algn="just">
              <a:buFont typeface="Arial" pitchFamily="34" charset="0"/>
              <a:buChar char="•"/>
            </a:pPr>
            <a:r>
              <a:rPr lang="en-US" dirty="0">
                <a:latin typeface="Bookman Old Style" pitchFamily="18" charset="0"/>
                <a:cs typeface="Arial" panose="020B0604020202020204" pitchFamily="34" charset="0"/>
              </a:rPr>
              <a:t>for large datasets, as it </a:t>
            </a:r>
            <a:r>
              <a:rPr lang="en-US" dirty="0" err="1">
                <a:latin typeface="Bookman Old Style" pitchFamily="18" charset="0"/>
                <a:cs typeface="Arial" panose="020B0604020202020204" pitchFamily="34" charset="0"/>
              </a:rPr>
              <a:t>recomputes</a:t>
            </a:r>
            <a:r>
              <a:rPr lang="en-US" dirty="0">
                <a:latin typeface="Bookman Old Style" pitchFamily="18" charset="0"/>
                <a:cs typeface="Arial" panose="020B0604020202020204" pitchFamily="34" charset="0"/>
              </a:rPr>
              <a:t> </a:t>
            </a:r>
            <a:r>
              <a:rPr lang="en-US" dirty="0" smtClean="0">
                <a:latin typeface="Bookman Old Style" pitchFamily="18" charset="0"/>
                <a:cs typeface="Arial" panose="020B0604020202020204" pitchFamily="34" charset="0"/>
              </a:rPr>
              <a:t>gradients for </a:t>
            </a:r>
            <a:r>
              <a:rPr lang="en-US" dirty="0">
                <a:latin typeface="Bookman Old Style" pitchFamily="18" charset="0"/>
                <a:cs typeface="Arial" panose="020B0604020202020204" pitchFamily="34" charset="0"/>
              </a:rPr>
              <a:t>similar examples before each parameter </a:t>
            </a:r>
            <a:r>
              <a:rPr lang="en-US" dirty="0" smtClean="0">
                <a:latin typeface="Bookman Old Style" pitchFamily="18" charset="0"/>
                <a:cs typeface="Arial" panose="020B0604020202020204" pitchFamily="34" charset="0"/>
              </a:rPr>
              <a:t>update</a:t>
            </a:r>
          </a:p>
        </p:txBody>
      </p:sp>
      <p:sp>
        <p:nvSpPr>
          <p:cNvPr id="11" name="TextBox 10"/>
          <p:cNvSpPr txBox="1"/>
          <p:nvPr/>
        </p:nvSpPr>
        <p:spPr>
          <a:xfrm>
            <a:off x="426824" y="1863473"/>
            <a:ext cx="1727073" cy="1200329"/>
          </a:xfrm>
          <a:prstGeom prst="rect">
            <a:avLst/>
          </a:prstGeom>
          <a:noFill/>
        </p:spPr>
        <p:txBody>
          <a:bodyPr wrap="square" rtlCol="0">
            <a:spAutoFit/>
          </a:bodyPr>
          <a:lstStyle/>
          <a:p>
            <a:pPr algn="r"/>
            <a:r>
              <a:rPr lang="en-IN" sz="2400" dirty="0" smtClean="0">
                <a:solidFill>
                  <a:srgbClr val="210CBA"/>
                </a:solidFill>
                <a:latin typeface="Bookman Old Style" pitchFamily="18" charset="0"/>
                <a:cs typeface="Arial" panose="020B0604020202020204" pitchFamily="34" charset="0"/>
              </a:rPr>
              <a:t>Parameter update equation</a:t>
            </a:r>
          </a:p>
        </p:txBody>
      </p:sp>
      <p:cxnSp>
        <p:nvCxnSpPr>
          <p:cNvPr id="12" name="Straight Connector 11"/>
          <p:cNvCxnSpPr/>
          <p:nvPr/>
        </p:nvCxnSpPr>
        <p:spPr>
          <a:xfrm>
            <a:off x="2163019" y="1993831"/>
            <a:ext cx="0" cy="1161871"/>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graphicFrame>
        <p:nvGraphicFramePr>
          <p:cNvPr id="27656" name="Object 8"/>
          <p:cNvGraphicFramePr>
            <a:graphicFrameLocks noChangeAspect="1"/>
          </p:cNvGraphicFramePr>
          <p:nvPr/>
        </p:nvGraphicFramePr>
        <p:xfrm>
          <a:off x="2473088" y="2133600"/>
          <a:ext cx="3067903" cy="650767"/>
        </p:xfrm>
        <a:graphic>
          <a:graphicData uri="http://schemas.openxmlformats.org/presentationml/2006/ole">
            <p:oleObj spid="_x0000_s27656" name="Equation" r:id="rId3" imgW="1066680" imgH="2286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8"/>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10" grpId="0" animBg="1" autoUpdateAnimBg="0"/>
      <p:bldP spid="11"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15</a:t>
            </a:fld>
            <a:endParaRPr lang="en-US"/>
          </a:p>
        </p:txBody>
      </p:sp>
      <p:sp>
        <p:nvSpPr>
          <p:cNvPr id="4" name="Rectangle 3"/>
          <p:cNvSpPr/>
          <p:nvPr/>
        </p:nvSpPr>
        <p:spPr>
          <a:xfrm>
            <a:off x="368490" y="2201377"/>
            <a:ext cx="10945504" cy="3139321"/>
          </a:xfrm>
          <a:prstGeom prst="rect">
            <a:avLst/>
          </a:prstGeom>
          <a:ln>
            <a:solidFill>
              <a:schemeClr val="accent6">
                <a:lumMod val="75000"/>
              </a:schemeClr>
            </a:solidFill>
          </a:ln>
        </p:spPr>
        <p:txBody>
          <a:bodyPr wrap="square">
            <a:spAutoFit/>
          </a:bodyPr>
          <a:lstStyle/>
          <a:p>
            <a:pPr algn="just"/>
            <a:r>
              <a:rPr lang="en-US" dirty="0" smtClean="0">
                <a:solidFill>
                  <a:srgbClr val="FF0000"/>
                </a:solidFill>
                <a:latin typeface="Bookman Old Style" pitchFamily="18" charset="0"/>
                <a:cs typeface="Arial" panose="020B0604020202020204" pitchFamily="34" charset="0"/>
              </a:rPr>
              <a:t>Algorithm</a:t>
            </a:r>
            <a:endParaRPr lang="en-US" dirty="0" smtClean="0">
              <a:latin typeface="Bookman Old Style" pitchFamily="18" charset="0"/>
              <a:cs typeface="Arial" panose="020B0604020202020204" pitchFamily="34" charset="0"/>
            </a:endParaRPr>
          </a:p>
          <a:p>
            <a:pPr marL="342900" indent="-342900" algn="just">
              <a:buFontTx/>
              <a:buChar char="-"/>
            </a:pPr>
            <a:r>
              <a:rPr lang="en-US" dirty="0" smtClean="0">
                <a:latin typeface="Bookman Old Style" pitchFamily="18" charset="0"/>
                <a:cs typeface="Arial" panose="020B0604020202020204" pitchFamily="34" charset="0"/>
              </a:rPr>
              <a:t>Performs the parameter update for </a:t>
            </a:r>
            <a:r>
              <a:rPr lang="en-US" u="sng" dirty="0" smtClean="0">
                <a:latin typeface="Bookman Old Style" pitchFamily="18" charset="0"/>
                <a:cs typeface="Arial" panose="020B0604020202020204" pitchFamily="34" charset="0"/>
              </a:rPr>
              <a:t>each</a:t>
            </a:r>
            <a:r>
              <a:rPr lang="en-US" dirty="0" smtClean="0">
                <a:latin typeface="Bookman Old Style" pitchFamily="18" charset="0"/>
                <a:cs typeface="Arial" panose="020B0604020202020204" pitchFamily="34" charset="0"/>
              </a:rPr>
              <a:t> training example</a:t>
            </a:r>
          </a:p>
          <a:p>
            <a:pPr marL="342900" indent="-342900" algn="just">
              <a:buFontTx/>
              <a:buChar char="-"/>
            </a:pPr>
            <a:r>
              <a:rPr lang="en-US" dirty="0" smtClean="0">
                <a:latin typeface="Bookman Old Style" pitchFamily="18" charset="0"/>
                <a:cs typeface="Arial" panose="020B0604020202020204" pitchFamily="34" charset="0"/>
              </a:rPr>
              <a:t>Parameters are updated in the direction of gradient</a:t>
            </a:r>
          </a:p>
          <a:p>
            <a:pPr marL="342900" indent="-342900" algn="just">
              <a:buFontTx/>
              <a:buChar char="-"/>
            </a:pPr>
            <a:r>
              <a:rPr lang="en-US" dirty="0" smtClean="0">
                <a:latin typeface="Bookman Old Style" pitchFamily="18" charset="0"/>
                <a:cs typeface="Arial" panose="020B0604020202020204" pitchFamily="34" charset="0"/>
              </a:rPr>
              <a:t>Learning rate determines how big of an update we perform</a:t>
            </a:r>
          </a:p>
          <a:p>
            <a:pPr algn="just"/>
            <a:r>
              <a:rPr lang="en-US" dirty="0">
                <a:solidFill>
                  <a:srgbClr val="FF0000"/>
                </a:solidFill>
                <a:latin typeface="Bookman Old Style" pitchFamily="18" charset="0"/>
                <a:cs typeface="Arial" panose="020B0604020202020204" pitchFamily="34" charset="0"/>
              </a:rPr>
              <a:t>Advantages</a:t>
            </a:r>
            <a:endParaRPr lang="en-US" dirty="0">
              <a:latin typeface="Bookman Old Style" pitchFamily="18" charset="0"/>
              <a:cs typeface="Arial" panose="020B0604020202020204" pitchFamily="34" charset="0"/>
            </a:endParaRPr>
          </a:p>
          <a:p>
            <a:pPr marL="342900" indent="-342900" algn="just">
              <a:buFontTx/>
              <a:buChar char="-"/>
            </a:pPr>
            <a:r>
              <a:rPr lang="en-US" dirty="0">
                <a:latin typeface="Bookman Old Style" pitchFamily="18" charset="0"/>
                <a:cs typeface="Arial" panose="020B0604020202020204" pitchFamily="34" charset="0"/>
              </a:rPr>
              <a:t>Computations are </a:t>
            </a:r>
            <a:r>
              <a:rPr lang="en-US" dirty="0" smtClean="0">
                <a:latin typeface="Bookman Old Style" pitchFamily="18" charset="0"/>
                <a:cs typeface="Arial" panose="020B0604020202020204" pitchFamily="34" charset="0"/>
              </a:rPr>
              <a:t>NOT redundant like in batch gradient descent, thus </a:t>
            </a:r>
            <a:r>
              <a:rPr lang="en-US" i="1" u="sng" dirty="0" smtClean="0">
                <a:latin typeface="Bookman Old Style" pitchFamily="18" charset="0"/>
                <a:cs typeface="Arial" panose="020B0604020202020204" pitchFamily="34" charset="0"/>
              </a:rPr>
              <a:t>faster</a:t>
            </a:r>
          </a:p>
          <a:p>
            <a:pPr marL="342900" indent="-342900" algn="just">
              <a:buFontTx/>
              <a:buChar char="-"/>
            </a:pPr>
            <a:r>
              <a:rPr lang="en-US" dirty="0" smtClean="0">
                <a:latin typeface="Bookman Old Style" pitchFamily="18" charset="0"/>
                <a:cs typeface="Arial" panose="020B0604020202020204" pitchFamily="34" charset="0"/>
              </a:rPr>
              <a:t>Can also be used for </a:t>
            </a:r>
            <a:r>
              <a:rPr lang="en-US" i="1" u="sng" dirty="0" smtClean="0">
                <a:latin typeface="Bookman Old Style" pitchFamily="18" charset="0"/>
                <a:cs typeface="Arial" panose="020B0604020202020204" pitchFamily="34" charset="0"/>
              </a:rPr>
              <a:t>online</a:t>
            </a:r>
            <a:r>
              <a:rPr lang="en-US" dirty="0" smtClean="0">
                <a:latin typeface="Bookman Old Style" pitchFamily="18" charset="0"/>
                <a:cs typeface="Arial" panose="020B0604020202020204" pitchFamily="34" charset="0"/>
              </a:rPr>
              <a:t> learning</a:t>
            </a:r>
            <a:endParaRPr lang="en-US" dirty="0">
              <a:latin typeface="Bookman Old Style" pitchFamily="18" charset="0"/>
              <a:cs typeface="Arial" panose="020B0604020202020204" pitchFamily="34" charset="0"/>
            </a:endParaRPr>
          </a:p>
          <a:p>
            <a:pPr algn="just"/>
            <a:r>
              <a:rPr lang="en-US" dirty="0">
                <a:solidFill>
                  <a:srgbClr val="FF0000"/>
                </a:solidFill>
                <a:latin typeface="Bookman Old Style" pitchFamily="18" charset="0"/>
                <a:cs typeface="Arial" panose="020B0604020202020204" pitchFamily="34" charset="0"/>
              </a:rPr>
              <a:t>Disadvantages</a:t>
            </a:r>
            <a:endParaRPr lang="en-US" dirty="0">
              <a:latin typeface="Bookman Old Style" pitchFamily="18" charset="0"/>
              <a:cs typeface="Arial" panose="020B0604020202020204" pitchFamily="34" charset="0"/>
            </a:endParaRPr>
          </a:p>
          <a:p>
            <a:pPr marL="342900" indent="-342900" algn="just">
              <a:buFontTx/>
              <a:buChar char="-"/>
            </a:pPr>
            <a:r>
              <a:rPr lang="en-US" dirty="0">
                <a:latin typeface="Bookman Old Style" pitchFamily="18" charset="0"/>
                <a:cs typeface="Arial" panose="020B0604020202020204" pitchFamily="34" charset="0"/>
              </a:rPr>
              <a:t>SGD performs frequent updates with a </a:t>
            </a:r>
            <a:r>
              <a:rPr lang="en-US" i="1" dirty="0">
                <a:solidFill>
                  <a:srgbClr val="FF0066"/>
                </a:solidFill>
                <a:latin typeface="Bookman Old Style" pitchFamily="18" charset="0"/>
                <a:cs typeface="Arial" panose="020B0604020202020204" pitchFamily="34" charset="0"/>
              </a:rPr>
              <a:t>high variance</a:t>
            </a:r>
            <a:r>
              <a:rPr lang="en-US" i="1" dirty="0">
                <a:latin typeface="Bookman Old Style" pitchFamily="18" charset="0"/>
                <a:cs typeface="Arial" panose="020B0604020202020204" pitchFamily="34" charset="0"/>
              </a:rPr>
              <a:t> </a:t>
            </a:r>
            <a:r>
              <a:rPr lang="en-US" dirty="0">
                <a:latin typeface="Bookman Old Style" pitchFamily="18" charset="0"/>
                <a:cs typeface="Arial" panose="020B0604020202020204" pitchFamily="34" charset="0"/>
              </a:rPr>
              <a:t>that cause the objective function </a:t>
            </a:r>
            <a:r>
              <a:rPr lang="en-US" dirty="0" smtClean="0">
                <a:latin typeface="Bookman Old Style" pitchFamily="18" charset="0"/>
                <a:cs typeface="Arial" panose="020B0604020202020204" pitchFamily="34" charset="0"/>
              </a:rPr>
              <a:t>to </a:t>
            </a:r>
            <a:r>
              <a:rPr lang="en-US" i="1" u="sng" dirty="0" smtClean="0">
                <a:latin typeface="Bookman Old Style" pitchFamily="18" charset="0"/>
                <a:cs typeface="Arial" panose="020B0604020202020204" pitchFamily="34" charset="0"/>
              </a:rPr>
              <a:t>fluctuate </a:t>
            </a:r>
            <a:r>
              <a:rPr lang="en-US" i="1" u="sng" dirty="0">
                <a:latin typeface="Bookman Old Style" pitchFamily="18" charset="0"/>
                <a:cs typeface="Arial" panose="020B0604020202020204" pitchFamily="34" charset="0"/>
              </a:rPr>
              <a:t>heavily</a:t>
            </a:r>
          </a:p>
          <a:p>
            <a:pPr marL="800100" lvl="1" indent="-342900" algn="just">
              <a:buFontTx/>
              <a:buChar char="-"/>
            </a:pPr>
            <a:r>
              <a:rPr lang="en-US" u="sng" dirty="0" smtClean="0">
                <a:latin typeface="Bookman Old Style" pitchFamily="18" charset="0"/>
                <a:cs typeface="Arial" panose="020B0604020202020204" pitchFamily="34" charset="0"/>
              </a:rPr>
              <a:t>But can be useful</a:t>
            </a:r>
            <a:r>
              <a:rPr lang="en-US" dirty="0" smtClean="0">
                <a:latin typeface="Bookman Old Style" pitchFamily="18" charset="0"/>
                <a:cs typeface="Arial" panose="020B0604020202020204" pitchFamily="34" charset="0"/>
              </a:rPr>
              <a:t>: </a:t>
            </a:r>
            <a:r>
              <a:rPr lang="en-US" dirty="0">
                <a:latin typeface="Bookman Old Style" pitchFamily="18" charset="0"/>
                <a:cs typeface="Arial" panose="020B0604020202020204" pitchFamily="34" charset="0"/>
              </a:rPr>
              <a:t>enables it to jump to new and potentially better local minima </a:t>
            </a:r>
            <a:endParaRPr lang="en-US" dirty="0" smtClean="0">
              <a:latin typeface="Bookman Old Style" pitchFamily="18" charset="0"/>
              <a:cs typeface="Arial" panose="020B0604020202020204" pitchFamily="34" charset="0"/>
            </a:endParaRPr>
          </a:p>
        </p:txBody>
      </p:sp>
      <p:sp>
        <p:nvSpPr>
          <p:cNvPr id="8" name="TextBox 7"/>
          <p:cNvSpPr txBox="1"/>
          <p:nvPr/>
        </p:nvSpPr>
        <p:spPr>
          <a:xfrm>
            <a:off x="249400" y="730689"/>
            <a:ext cx="1727073" cy="1200329"/>
          </a:xfrm>
          <a:prstGeom prst="rect">
            <a:avLst/>
          </a:prstGeom>
          <a:noFill/>
        </p:spPr>
        <p:txBody>
          <a:bodyPr wrap="square" rtlCol="0">
            <a:spAutoFit/>
          </a:bodyPr>
          <a:lstStyle/>
          <a:p>
            <a:pPr algn="r"/>
            <a:r>
              <a:rPr lang="en-IN" sz="2400" dirty="0" smtClean="0">
                <a:solidFill>
                  <a:srgbClr val="210CBA"/>
                </a:solidFill>
                <a:latin typeface="Bookman Old Style" pitchFamily="18" charset="0"/>
                <a:cs typeface="Arial" panose="020B0604020202020204" pitchFamily="34" charset="0"/>
              </a:rPr>
              <a:t>Parameter update equation</a:t>
            </a:r>
          </a:p>
        </p:txBody>
      </p:sp>
      <p:cxnSp>
        <p:nvCxnSpPr>
          <p:cNvPr id="9" name="Straight Connector 8"/>
          <p:cNvCxnSpPr/>
          <p:nvPr/>
        </p:nvCxnSpPr>
        <p:spPr>
          <a:xfrm>
            <a:off x="1985595" y="861047"/>
            <a:ext cx="0" cy="1161871"/>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51866" y="351009"/>
            <a:ext cx="4012637" cy="400110"/>
          </a:xfrm>
          <a:prstGeom prst="rect">
            <a:avLst/>
          </a:prstGeom>
          <a:ln>
            <a:solidFill>
              <a:schemeClr val="accent6">
                <a:lumMod val="75000"/>
              </a:schemeClr>
            </a:solidFill>
          </a:ln>
        </p:spPr>
        <p:txBody>
          <a:bodyPr wrap="none">
            <a:spAutoFit/>
          </a:bodyPr>
          <a:lstStyle/>
          <a:p>
            <a:r>
              <a:rPr lang="en-IN" sz="2000" b="1" dirty="0" smtClean="0">
                <a:latin typeface="Bookman Old Style" pitchFamily="18" charset="0"/>
                <a:cs typeface="Arial" panose="020B0604020202020204" pitchFamily="34" charset="0"/>
              </a:rPr>
              <a:t>Stochastic Gradient Descent</a:t>
            </a:r>
            <a:endParaRPr lang="en-IN" sz="2000" b="1" dirty="0">
              <a:latin typeface="Bookman Old Style" pitchFamily="18" charset="0"/>
            </a:endParaRPr>
          </a:p>
        </p:txBody>
      </p:sp>
      <p:sp>
        <p:nvSpPr>
          <p:cNvPr id="12" name="Rectangle 11"/>
          <p:cNvSpPr/>
          <p:nvPr/>
        </p:nvSpPr>
        <p:spPr>
          <a:xfrm>
            <a:off x="2150386" y="5539578"/>
            <a:ext cx="6010975" cy="646331"/>
          </a:xfrm>
          <a:prstGeom prst="rect">
            <a:avLst/>
          </a:prstGeom>
          <a:ln w="28575">
            <a:solidFill>
              <a:srgbClr val="00B050"/>
            </a:solidFill>
          </a:ln>
        </p:spPr>
        <p:txBody>
          <a:bodyPr wrap="square">
            <a:spAutoFit/>
          </a:bodyPr>
          <a:lstStyle/>
          <a:p>
            <a:r>
              <a:rPr lang="en-IN" dirty="0">
                <a:solidFill>
                  <a:srgbClr val="FF0000"/>
                </a:solidFill>
                <a:latin typeface="Bookman Old Style" pitchFamily="18" charset="0"/>
              </a:rPr>
              <a:t>Note</a:t>
            </a:r>
          </a:p>
          <a:p>
            <a:pPr algn="just"/>
            <a:r>
              <a:rPr lang="en-IN" dirty="0">
                <a:latin typeface="Bookman Old Style" pitchFamily="18" charset="0"/>
              </a:rPr>
              <a:t>W</a:t>
            </a:r>
            <a:r>
              <a:rPr lang="en-IN" dirty="0" smtClean="0">
                <a:latin typeface="Bookman Old Style" pitchFamily="18" charset="0"/>
              </a:rPr>
              <a:t>e have to shuffle </a:t>
            </a:r>
            <a:r>
              <a:rPr lang="en-IN" dirty="0">
                <a:latin typeface="Bookman Old Style" pitchFamily="18" charset="0"/>
              </a:rPr>
              <a:t>the training data at every epoch</a:t>
            </a:r>
          </a:p>
        </p:txBody>
      </p:sp>
      <p:graphicFrame>
        <p:nvGraphicFramePr>
          <p:cNvPr id="28677" name="Object 5"/>
          <p:cNvGraphicFramePr>
            <a:graphicFrameLocks noChangeAspect="1"/>
          </p:cNvGraphicFramePr>
          <p:nvPr/>
        </p:nvGraphicFramePr>
        <p:xfrm>
          <a:off x="2149143" y="1099214"/>
          <a:ext cx="4270429" cy="647700"/>
        </p:xfrm>
        <a:graphic>
          <a:graphicData uri="http://schemas.openxmlformats.org/presentationml/2006/ole">
            <p:oleObj spid="_x0000_s28677" name="Equation" r:id="rId3" imgW="1574640" imgH="2412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16</a:t>
            </a:fld>
            <a:endParaRPr lang="en-US"/>
          </a:p>
        </p:txBody>
      </p:sp>
      <p:pic>
        <p:nvPicPr>
          <p:cNvPr id="4" name="Picture 3"/>
          <p:cNvPicPr>
            <a:picLocks noChangeAspect="1" noChangeArrowheads="1"/>
          </p:cNvPicPr>
          <p:nvPr/>
        </p:nvPicPr>
        <p:blipFill>
          <a:blip r:embed="rId2"/>
          <a:srcRect/>
          <a:stretch>
            <a:fillRect/>
          </a:stretch>
        </p:blipFill>
        <p:spPr bwMode="auto">
          <a:xfrm>
            <a:off x="538022" y="1776412"/>
            <a:ext cx="11142390" cy="380552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17</a:t>
            </a:fld>
            <a:endParaRPr lang="en-US"/>
          </a:p>
        </p:txBody>
      </p:sp>
      <p:sp>
        <p:nvSpPr>
          <p:cNvPr id="4" name="Rectangle 3"/>
          <p:cNvSpPr/>
          <p:nvPr/>
        </p:nvSpPr>
        <p:spPr>
          <a:xfrm>
            <a:off x="388811" y="3728091"/>
            <a:ext cx="11336861" cy="2585323"/>
          </a:xfrm>
          <a:prstGeom prst="rect">
            <a:avLst/>
          </a:prstGeom>
          <a:ln>
            <a:solidFill>
              <a:schemeClr val="accent6">
                <a:lumMod val="75000"/>
              </a:schemeClr>
            </a:solidFill>
          </a:ln>
        </p:spPr>
        <p:txBody>
          <a:bodyPr wrap="square">
            <a:spAutoFit/>
          </a:bodyPr>
          <a:lstStyle/>
          <a:p>
            <a:pPr algn="just"/>
            <a:r>
              <a:rPr lang="en-US" b="1" dirty="0" smtClean="0">
                <a:solidFill>
                  <a:srgbClr val="FF0000"/>
                </a:solidFill>
                <a:latin typeface="Bookman Old Style" pitchFamily="18" charset="0"/>
                <a:cs typeface="Arial" panose="020B0604020202020204" pitchFamily="34" charset="0"/>
              </a:rPr>
              <a:t>Algorithm</a:t>
            </a:r>
            <a:endParaRPr lang="en-US" b="1" dirty="0" smtClean="0">
              <a:latin typeface="Bookman Old Style" pitchFamily="18" charset="0"/>
              <a:cs typeface="Arial" panose="020B0604020202020204" pitchFamily="34" charset="0"/>
            </a:endParaRPr>
          </a:p>
          <a:p>
            <a:pPr marL="342900" indent="-342900" algn="just">
              <a:buFontTx/>
              <a:buChar char="-"/>
            </a:pPr>
            <a:r>
              <a:rPr lang="en-US" dirty="0" smtClean="0">
                <a:latin typeface="Bookman Old Style" pitchFamily="18" charset="0"/>
                <a:cs typeface="Arial" panose="020B0604020202020204" pitchFamily="34" charset="0"/>
              </a:rPr>
              <a:t>Performs the parameter update for </a:t>
            </a:r>
            <a:r>
              <a:rPr lang="en-US" u="sng" dirty="0" smtClean="0">
                <a:latin typeface="Bookman Old Style" pitchFamily="18" charset="0"/>
                <a:cs typeface="Arial" panose="020B0604020202020204" pitchFamily="34" charset="0"/>
              </a:rPr>
              <a:t>each batch</a:t>
            </a:r>
            <a:r>
              <a:rPr lang="en-US" dirty="0" smtClean="0">
                <a:latin typeface="Bookman Old Style" pitchFamily="18" charset="0"/>
                <a:cs typeface="Arial" panose="020B0604020202020204" pitchFamily="34" charset="0"/>
              </a:rPr>
              <a:t> of training example</a:t>
            </a:r>
          </a:p>
          <a:p>
            <a:pPr marL="342900" indent="-342900" algn="just">
              <a:buFontTx/>
              <a:buChar char="-"/>
            </a:pPr>
            <a:r>
              <a:rPr lang="en-US" dirty="0" smtClean="0">
                <a:latin typeface="Bookman Old Style" pitchFamily="18" charset="0"/>
                <a:cs typeface="Arial" panose="020B0604020202020204" pitchFamily="34" charset="0"/>
              </a:rPr>
              <a:t>Parameters are updated in the direction of gradient</a:t>
            </a:r>
          </a:p>
          <a:p>
            <a:pPr marL="342900" indent="-342900" algn="just">
              <a:buFontTx/>
              <a:buChar char="-"/>
            </a:pPr>
            <a:r>
              <a:rPr lang="en-US" dirty="0" smtClean="0">
                <a:latin typeface="Bookman Old Style" pitchFamily="18" charset="0"/>
                <a:cs typeface="Arial" panose="020B0604020202020204" pitchFamily="34" charset="0"/>
              </a:rPr>
              <a:t>Learning rate determines how big of an update we perform</a:t>
            </a:r>
          </a:p>
          <a:p>
            <a:pPr algn="just"/>
            <a:r>
              <a:rPr lang="en-US" b="1" dirty="0">
                <a:solidFill>
                  <a:srgbClr val="FF0000"/>
                </a:solidFill>
                <a:latin typeface="Bookman Old Style" pitchFamily="18" charset="0"/>
                <a:cs typeface="Arial" panose="020B0604020202020204" pitchFamily="34" charset="0"/>
              </a:rPr>
              <a:t>Advantages</a:t>
            </a:r>
            <a:endParaRPr lang="en-US" b="1" dirty="0">
              <a:latin typeface="Bookman Old Style" pitchFamily="18" charset="0"/>
              <a:cs typeface="Arial" panose="020B0604020202020204" pitchFamily="34" charset="0"/>
            </a:endParaRPr>
          </a:p>
          <a:p>
            <a:pPr marL="342900" indent="-342900" algn="just">
              <a:buFontTx/>
              <a:buChar char="-"/>
            </a:pPr>
            <a:r>
              <a:rPr lang="en-US" dirty="0" smtClean="0">
                <a:latin typeface="Bookman Old Style" pitchFamily="18" charset="0"/>
                <a:cs typeface="Arial" panose="020B0604020202020204" pitchFamily="34" charset="0"/>
              </a:rPr>
              <a:t>Reduces </a:t>
            </a:r>
            <a:r>
              <a:rPr lang="en-US" dirty="0">
                <a:latin typeface="Bookman Old Style" pitchFamily="18" charset="0"/>
                <a:cs typeface="Arial" panose="020B0604020202020204" pitchFamily="34" charset="0"/>
              </a:rPr>
              <a:t>the variance of the parameter updates, which can lead to more stable </a:t>
            </a:r>
            <a:r>
              <a:rPr lang="en-US" dirty="0" smtClean="0">
                <a:latin typeface="Bookman Old Style" pitchFamily="18" charset="0"/>
                <a:cs typeface="Arial" panose="020B0604020202020204" pitchFamily="34" charset="0"/>
              </a:rPr>
              <a:t>convergence</a:t>
            </a:r>
            <a:endParaRPr lang="en-US" dirty="0">
              <a:latin typeface="Bookman Old Style" pitchFamily="18" charset="0"/>
              <a:cs typeface="Arial" panose="020B0604020202020204" pitchFamily="34" charset="0"/>
            </a:endParaRPr>
          </a:p>
          <a:p>
            <a:pPr marL="342900" indent="-342900" algn="just">
              <a:buFontTx/>
              <a:buChar char="-"/>
            </a:pPr>
            <a:r>
              <a:rPr lang="en-US" dirty="0" smtClean="0">
                <a:latin typeface="Bookman Old Style" pitchFamily="18" charset="0"/>
                <a:cs typeface="Arial" panose="020B0604020202020204" pitchFamily="34" charset="0"/>
              </a:rPr>
              <a:t>Can </a:t>
            </a:r>
            <a:r>
              <a:rPr lang="en-US" dirty="0">
                <a:latin typeface="Bookman Old Style" pitchFamily="18" charset="0"/>
                <a:cs typeface="Arial" panose="020B0604020202020204" pitchFamily="34" charset="0"/>
              </a:rPr>
              <a:t>make use of highly optimized matrix optimizations common to </a:t>
            </a:r>
            <a:r>
              <a:rPr lang="en-US" dirty="0" smtClean="0">
                <a:latin typeface="Bookman Old Style" pitchFamily="18" charset="0"/>
                <a:cs typeface="Arial" panose="020B0604020202020204" pitchFamily="34" charset="0"/>
              </a:rPr>
              <a:t>state-of-the-art deep </a:t>
            </a:r>
            <a:r>
              <a:rPr lang="en-US" dirty="0">
                <a:latin typeface="Bookman Old Style" pitchFamily="18" charset="0"/>
                <a:cs typeface="Arial" panose="020B0604020202020204" pitchFamily="34" charset="0"/>
              </a:rPr>
              <a:t>learning libraries </a:t>
            </a:r>
            <a:endParaRPr lang="en-US" dirty="0" smtClean="0">
              <a:latin typeface="Bookman Old Style" pitchFamily="18" charset="0"/>
              <a:cs typeface="Arial" panose="020B0604020202020204" pitchFamily="34" charset="0"/>
            </a:endParaRPr>
          </a:p>
          <a:p>
            <a:pPr marL="800100" lvl="1" indent="-342900" algn="just">
              <a:buFontTx/>
              <a:buChar char="-"/>
            </a:pPr>
            <a:r>
              <a:rPr lang="en-US" dirty="0" smtClean="0">
                <a:latin typeface="Bookman Old Style" pitchFamily="18" charset="0"/>
                <a:cs typeface="Arial" panose="020B0604020202020204" pitchFamily="34" charset="0"/>
              </a:rPr>
              <a:t>Computing </a:t>
            </a:r>
            <a:r>
              <a:rPr lang="en-US" dirty="0">
                <a:latin typeface="Bookman Old Style" pitchFamily="18" charset="0"/>
                <a:cs typeface="Arial" panose="020B0604020202020204" pitchFamily="34" charset="0"/>
              </a:rPr>
              <a:t>the gradient w.r.t. a mini-batch very </a:t>
            </a:r>
            <a:r>
              <a:rPr lang="en-US" dirty="0" smtClean="0">
                <a:latin typeface="Bookman Old Style" pitchFamily="18" charset="0"/>
                <a:cs typeface="Arial" panose="020B0604020202020204" pitchFamily="34" charset="0"/>
              </a:rPr>
              <a:t>efficient</a:t>
            </a:r>
          </a:p>
        </p:txBody>
      </p:sp>
      <p:graphicFrame>
        <p:nvGraphicFramePr>
          <p:cNvPr id="5" name="Object 4"/>
          <p:cNvGraphicFramePr>
            <a:graphicFrameLocks noChangeAspect="1"/>
          </p:cNvGraphicFramePr>
          <p:nvPr>
            <p:extLst>
              <p:ext uri="{D42A27DB-BD31-4B8C-83A1-F6EECF244321}">
                <p14:modId xmlns:p14="http://schemas.microsoft.com/office/powerpoint/2010/main" xmlns="" val="3227065847"/>
              </p:ext>
            </p:extLst>
          </p:nvPr>
        </p:nvGraphicFramePr>
        <p:xfrm>
          <a:off x="2156160" y="1767715"/>
          <a:ext cx="4511463" cy="579700"/>
        </p:xfrm>
        <a:graphic>
          <a:graphicData uri="http://schemas.openxmlformats.org/presentationml/2006/ole">
            <p:oleObj spid="_x0000_s31746" name="Equation" r:id="rId3" imgW="1879560" imgH="241200" progId="Equation.DSMT4">
              <p:embed/>
            </p:oleObj>
          </a:graphicData>
        </a:graphic>
      </p:graphicFrame>
      <p:sp>
        <p:nvSpPr>
          <p:cNvPr id="6" name="TextBox 5"/>
          <p:cNvSpPr txBox="1"/>
          <p:nvPr/>
        </p:nvSpPr>
        <p:spPr>
          <a:xfrm>
            <a:off x="372230" y="1344848"/>
            <a:ext cx="1727073" cy="1292662"/>
          </a:xfrm>
          <a:prstGeom prst="rect">
            <a:avLst/>
          </a:prstGeom>
          <a:noFill/>
        </p:spPr>
        <p:txBody>
          <a:bodyPr wrap="square" rtlCol="0">
            <a:spAutoFit/>
          </a:bodyPr>
          <a:lstStyle/>
          <a:p>
            <a:pPr algn="r"/>
            <a:r>
              <a:rPr lang="en-IN" sz="2600" dirty="0" smtClean="0">
                <a:solidFill>
                  <a:srgbClr val="210CBA"/>
                </a:solidFill>
                <a:latin typeface="Arial" panose="020B0604020202020204" pitchFamily="34" charset="0"/>
                <a:cs typeface="Arial" panose="020B0604020202020204" pitchFamily="34" charset="0"/>
              </a:rPr>
              <a:t>Parameter update equation</a:t>
            </a:r>
          </a:p>
        </p:txBody>
      </p:sp>
      <p:cxnSp>
        <p:nvCxnSpPr>
          <p:cNvPr id="7" name="Straight Connector 6"/>
          <p:cNvCxnSpPr/>
          <p:nvPr/>
        </p:nvCxnSpPr>
        <p:spPr>
          <a:xfrm>
            <a:off x="2081129" y="1475206"/>
            <a:ext cx="0" cy="1161871"/>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6208535" y="2059615"/>
            <a:ext cx="1213402" cy="17290"/>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92120" y="1856096"/>
            <a:ext cx="4831308" cy="1477328"/>
          </a:xfrm>
          <a:prstGeom prst="rect">
            <a:avLst/>
          </a:prstGeom>
          <a:no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marL="457200" indent="-457200">
              <a:buFont typeface="+mj-lt"/>
              <a:buAutoNum type="arabicPeriod"/>
            </a:pPr>
            <a:r>
              <a:rPr lang="en-US" dirty="0" smtClean="0">
                <a:solidFill>
                  <a:schemeClr val="tx1"/>
                </a:solidFill>
                <a:latin typeface="Bookman Old Style" pitchFamily="18" charset="0"/>
              </a:rPr>
              <a:t>The objective function decomposes as a Sum over the training examples</a:t>
            </a:r>
          </a:p>
          <a:p>
            <a:pPr marL="457200" indent="-457200">
              <a:buFont typeface="+mj-lt"/>
              <a:buAutoNum type="arabicPeriod"/>
            </a:pPr>
            <a:r>
              <a:rPr lang="en-US" dirty="0" smtClean="0">
                <a:solidFill>
                  <a:schemeClr val="tx1"/>
                </a:solidFill>
                <a:latin typeface="Bookman Old Style" pitchFamily="18" charset="0"/>
              </a:rPr>
              <a:t>Redundancy in the Training set</a:t>
            </a:r>
          </a:p>
          <a:p>
            <a:pPr marL="457200" indent="-457200">
              <a:buFont typeface="+mj-lt"/>
              <a:buAutoNum type="arabicPeriod"/>
            </a:pPr>
            <a:r>
              <a:rPr lang="en-US" dirty="0" smtClean="0">
                <a:solidFill>
                  <a:schemeClr val="tx1"/>
                </a:solidFill>
                <a:latin typeface="Bookman Old Style" pitchFamily="18" charset="0"/>
              </a:rPr>
              <a:t>Common Batch Sizes range between 50 and 256.</a:t>
            </a:r>
          </a:p>
        </p:txBody>
      </p:sp>
      <p:sp>
        <p:nvSpPr>
          <p:cNvPr id="14" name="Rectangle 13"/>
          <p:cNvSpPr/>
          <p:nvPr/>
        </p:nvSpPr>
        <p:spPr>
          <a:xfrm>
            <a:off x="345454" y="391952"/>
            <a:ext cx="4062331" cy="400110"/>
          </a:xfrm>
          <a:prstGeom prst="rect">
            <a:avLst/>
          </a:prstGeom>
          <a:ln>
            <a:solidFill>
              <a:schemeClr val="accent6">
                <a:lumMod val="75000"/>
              </a:schemeClr>
            </a:solidFill>
          </a:ln>
        </p:spPr>
        <p:txBody>
          <a:bodyPr wrap="none">
            <a:spAutoFit/>
          </a:bodyPr>
          <a:lstStyle/>
          <a:p>
            <a:r>
              <a:rPr lang="en-IN" sz="2000" b="1" dirty="0" smtClean="0">
                <a:latin typeface="Bookman Old Style" pitchFamily="18" charset="0"/>
                <a:cs typeface="Arial" panose="020B0604020202020204" pitchFamily="34" charset="0"/>
              </a:rPr>
              <a:t>Mini Batch Gradient Descent</a:t>
            </a:r>
            <a:endParaRPr lang="en-IN" sz="2000" b="1" dirty="0">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
                                            <p:txEl>
                                              <p:pRg st="5" end="5"/>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
                                            <p:txEl>
                                              <p:pRg st="6" end="6"/>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18</a:t>
            </a:fld>
            <a:endParaRPr lang="en-US"/>
          </a:p>
        </p:txBody>
      </p:sp>
      <p:sp>
        <p:nvSpPr>
          <p:cNvPr id="5" name="TextBox 4"/>
          <p:cNvSpPr txBox="1"/>
          <p:nvPr/>
        </p:nvSpPr>
        <p:spPr>
          <a:xfrm>
            <a:off x="567159" y="730689"/>
            <a:ext cx="1409314" cy="830997"/>
          </a:xfrm>
          <a:prstGeom prst="rect">
            <a:avLst/>
          </a:prstGeom>
          <a:noFill/>
        </p:spPr>
        <p:txBody>
          <a:bodyPr wrap="square" rtlCol="0">
            <a:spAutoFit/>
          </a:bodyPr>
          <a:lstStyle/>
          <a:p>
            <a:pPr algn="r"/>
            <a:r>
              <a:rPr lang="en-IN" sz="2400" dirty="0" smtClean="0">
                <a:solidFill>
                  <a:srgbClr val="210CBA"/>
                </a:solidFill>
                <a:latin typeface="Bookman Old Style" pitchFamily="18" charset="0"/>
                <a:cs typeface="Arial" panose="020B0604020202020204" pitchFamily="34" charset="0"/>
              </a:rPr>
              <a:t>Batch size</a:t>
            </a:r>
          </a:p>
        </p:txBody>
      </p:sp>
      <p:cxnSp>
        <p:nvCxnSpPr>
          <p:cNvPr id="6" name="Straight Connector 5"/>
          <p:cNvCxnSpPr/>
          <p:nvPr/>
        </p:nvCxnSpPr>
        <p:spPr>
          <a:xfrm>
            <a:off x="1985595" y="861047"/>
            <a:ext cx="0" cy="762194"/>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083443" y="814747"/>
            <a:ext cx="3102015" cy="830997"/>
          </a:xfrm>
          <a:prstGeom prst="rect">
            <a:avLst/>
          </a:prstGeom>
          <a:noFill/>
        </p:spPr>
        <p:txBody>
          <a:bodyPr wrap="square" rtlCol="0">
            <a:spAutoFit/>
          </a:bodyPr>
          <a:lstStyle/>
          <a:p>
            <a:r>
              <a:rPr lang="en-IN" sz="2400" dirty="0" smtClean="0">
                <a:solidFill>
                  <a:srgbClr val="FF0066"/>
                </a:solidFill>
                <a:latin typeface="Arial" panose="020B0604020202020204" pitchFamily="34" charset="0"/>
                <a:cs typeface="Arial" panose="020B0604020202020204" pitchFamily="34" charset="0"/>
              </a:rPr>
              <a:t>Larger or smaller which is better?</a:t>
            </a:r>
            <a:endParaRPr lang="en-IN" sz="2400" dirty="0">
              <a:solidFill>
                <a:srgbClr val="FF0066"/>
              </a:solidFill>
              <a:latin typeface="Arial" panose="020B0604020202020204" pitchFamily="34" charset="0"/>
              <a:cs typeface="Arial" panose="020B0604020202020204" pitchFamily="34" charset="0"/>
            </a:endParaRPr>
          </a:p>
        </p:txBody>
      </p:sp>
      <p:sp>
        <p:nvSpPr>
          <p:cNvPr id="8" name="TextBox 7"/>
          <p:cNvSpPr txBox="1"/>
          <p:nvPr/>
        </p:nvSpPr>
        <p:spPr>
          <a:xfrm>
            <a:off x="0" y="2173753"/>
            <a:ext cx="1978402" cy="1200329"/>
          </a:xfrm>
          <a:prstGeom prst="rect">
            <a:avLst/>
          </a:prstGeom>
          <a:noFill/>
        </p:spPr>
        <p:txBody>
          <a:bodyPr wrap="square" rtlCol="0">
            <a:spAutoFit/>
          </a:bodyPr>
          <a:lstStyle/>
          <a:p>
            <a:pPr algn="r"/>
            <a:r>
              <a:rPr lang="en-IN" sz="2400" dirty="0" smtClean="0">
                <a:solidFill>
                  <a:srgbClr val="210CBA"/>
                </a:solidFill>
                <a:latin typeface="Bookman Old Style" pitchFamily="18" charset="0"/>
                <a:cs typeface="Arial" panose="020B0604020202020204" pitchFamily="34" charset="0"/>
              </a:rPr>
              <a:t>In terms Hardware utilization</a:t>
            </a:r>
          </a:p>
        </p:txBody>
      </p:sp>
      <p:cxnSp>
        <p:nvCxnSpPr>
          <p:cNvPr id="9" name="Straight Connector 8"/>
          <p:cNvCxnSpPr/>
          <p:nvPr/>
        </p:nvCxnSpPr>
        <p:spPr>
          <a:xfrm>
            <a:off x="1987524" y="1846820"/>
            <a:ext cx="0" cy="1683455"/>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078534" y="1843787"/>
            <a:ext cx="9139926" cy="1754326"/>
          </a:xfrm>
          <a:prstGeom prst="rect">
            <a:avLst/>
          </a:prstGeom>
          <a:ln>
            <a:solidFill>
              <a:schemeClr val="accent6">
                <a:lumMod val="75000"/>
              </a:schemeClr>
            </a:solidFill>
          </a:ln>
        </p:spPr>
        <p:txBody>
          <a:bodyPr wrap="square">
            <a:spAutoFit/>
          </a:bodyPr>
          <a:lstStyle/>
          <a:p>
            <a:pPr marL="285750" indent="-285750">
              <a:buFont typeface="Arial" pitchFamily="34" charset="0"/>
              <a:buChar char="•"/>
            </a:pPr>
            <a:r>
              <a:rPr lang="en-US" dirty="0" smtClean="0">
                <a:latin typeface="Bookman Old Style" pitchFamily="18" charset="0"/>
                <a:cs typeface="Arial" panose="020B0604020202020204" pitchFamily="34" charset="0"/>
              </a:rPr>
              <a:t>E</a:t>
            </a:r>
            <a:r>
              <a:rPr lang="x-none" dirty="0">
                <a:latin typeface="Bookman Old Style" pitchFamily="18" charset="0"/>
                <a:cs typeface="Arial" panose="020B0604020202020204" pitchFamily="34" charset="0"/>
              </a:rPr>
              <a:t>xamples of the batch are typically processed in parallel using multi-core architectures which get under-utilized by small size </a:t>
            </a:r>
            <a:r>
              <a:rPr lang="x-none" dirty="0" smtClean="0">
                <a:latin typeface="Bookman Old Style" pitchFamily="18" charset="0"/>
                <a:cs typeface="Arial" panose="020B0604020202020204" pitchFamily="34" charset="0"/>
              </a:rPr>
              <a:t>batches</a:t>
            </a:r>
            <a:endParaRPr lang="en-IN" dirty="0" smtClean="0">
              <a:latin typeface="Bookman Old Style" pitchFamily="18" charset="0"/>
              <a:cs typeface="Arial" panose="020B0604020202020204" pitchFamily="34" charset="0"/>
            </a:endParaRPr>
          </a:p>
          <a:p>
            <a:pPr marL="285750" indent="-285750">
              <a:buFont typeface="Arial" pitchFamily="34" charset="0"/>
              <a:buChar char="•"/>
            </a:pPr>
            <a:r>
              <a:rPr lang="en-US" dirty="0">
                <a:latin typeface="Bookman Old Style" pitchFamily="18" charset="0"/>
                <a:cs typeface="Arial" panose="020B0604020202020204" pitchFamily="34" charset="0"/>
              </a:rPr>
              <a:t>For many hardware setups, t</a:t>
            </a:r>
            <a:r>
              <a:rPr lang="x-none" dirty="0">
                <a:latin typeface="Bookman Old Style" pitchFamily="18" charset="0"/>
                <a:cs typeface="Arial" panose="020B0604020202020204" pitchFamily="34" charset="0"/>
              </a:rPr>
              <a:t>he limiting factor is most often the memory to store the batch </a:t>
            </a:r>
          </a:p>
          <a:p>
            <a:pPr marL="285750" indent="-285750">
              <a:buFont typeface="Arial" pitchFamily="34" charset="0"/>
              <a:buChar char="•"/>
            </a:pPr>
            <a:r>
              <a:rPr lang="en-US" dirty="0">
                <a:latin typeface="Bookman Old Style" pitchFamily="18" charset="0"/>
                <a:cs typeface="Arial" panose="020B0604020202020204" pitchFamily="34" charset="0"/>
              </a:rPr>
              <a:t>I</a:t>
            </a:r>
            <a:r>
              <a:rPr lang="x-none" dirty="0">
                <a:latin typeface="Bookman Old Style" pitchFamily="18" charset="0"/>
                <a:cs typeface="Arial" panose="020B0604020202020204" pitchFamily="34" charset="0"/>
              </a:rPr>
              <a:t>f using GPUs, it is common for power of 2 batch sizes to offer better runtime (ranging from 32 to 256, 16 for large models</a:t>
            </a:r>
            <a:r>
              <a:rPr lang="x-none" dirty="0" smtClean="0">
                <a:latin typeface="Bookman Old Style" pitchFamily="18" charset="0"/>
                <a:cs typeface="Arial" panose="020B0604020202020204" pitchFamily="34" charset="0"/>
              </a:rPr>
              <a:t>)</a:t>
            </a:r>
            <a:endParaRPr lang="en-IN" dirty="0">
              <a:latin typeface="Bookman Old Style" pitchFamily="18" charset="0"/>
              <a:cs typeface="Arial" panose="020B0604020202020204" pitchFamily="34" charset="0"/>
            </a:endParaRPr>
          </a:p>
        </p:txBody>
      </p:sp>
      <p:sp>
        <p:nvSpPr>
          <p:cNvPr id="11" name="TextBox 10"/>
          <p:cNvSpPr txBox="1"/>
          <p:nvPr/>
        </p:nvSpPr>
        <p:spPr>
          <a:xfrm>
            <a:off x="397711" y="3812195"/>
            <a:ext cx="1978402" cy="1569660"/>
          </a:xfrm>
          <a:prstGeom prst="rect">
            <a:avLst/>
          </a:prstGeom>
          <a:noFill/>
        </p:spPr>
        <p:txBody>
          <a:bodyPr wrap="square" rtlCol="0">
            <a:spAutoFit/>
          </a:bodyPr>
          <a:lstStyle/>
          <a:p>
            <a:pPr algn="r"/>
            <a:r>
              <a:rPr lang="en-IN" sz="2400" dirty="0" smtClean="0">
                <a:solidFill>
                  <a:srgbClr val="210CBA"/>
                </a:solidFill>
                <a:latin typeface="Bookman Old Style" pitchFamily="18" charset="0"/>
                <a:cs typeface="Arial" panose="020B0604020202020204" pitchFamily="34" charset="0"/>
              </a:rPr>
              <a:t>In terms better estimation of gradients</a:t>
            </a:r>
          </a:p>
        </p:txBody>
      </p:sp>
      <p:cxnSp>
        <p:nvCxnSpPr>
          <p:cNvPr id="12" name="Straight Connector 11"/>
          <p:cNvCxnSpPr/>
          <p:nvPr/>
        </p:nvCxnSpPr>
        <p:spPr>
          <a:xfrm>
            <a:off x="2467122" y="3824730"/>
            <a:ext cx="0" cy="1683455"/>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476244" y="3906867"/>
            <a:ext cx="8260157" cy="1477328"/>
          </a:xfrm>
          <a:prstGeom prst="rect">
            <a:avLst/>
          </a:prstGeom>
          <a:ln>
            <a:solidFill>
              <a:schemeClr val="accent6">
                <a:lumMod val="75000"/>
              </a:schemeClr>
            </a:solidFill>
          </a:ln>
        </p:spPr>
        <p:txBody>
          <a:bodyPr wrap="square">
            <a:spAutoFit/>
          </a:bodyPr>
          <a:lstStyle/>
          <a:p>
            <a:pPr marL="285750" indent="-285750">
              <a:buFont typeface="Arial" pitchFamily="34" charset="0"/>
              <a:buChar char="•"/>
            </a:pPr>
            <a:r>
              <a:rPr lang="en-US" dirty="0" smtClean="0">
                <a:latin typeface="Bookman Old Style" pitchFamily="18" charset="0"/>
                <a:cs typeface="Arial" panose="020B0604020202020204" pitchFamily="34" charset="0"/>
              </a:rPr>
              <a:t>L</a:t>
            </a:r>
            <a:r>
              <a:rPr lang="x-none" dirty="0">
                <a:latin typeface="Bookman Old Style" pitchFamily="18" charset="0"/>
                <a:cs typeface="Arial" panose="020B0604020202020204" pitchFamily="34" charset="0"/>
              </a:rPr>
              <a:t>arger batches provide a more accurate </a:t>
            </a:r>
            <a:r>
              <a:rPr lang="x-none">
                <a:latin typeface="Bookman Old Style" pitchFamily="18" charset="0"/>
                <a:cs typeface="Arial" panose="020B0604020202020204" pitchFamily="34" charset="0"/>
              </a:rPr>
              <a:t>estimation </a:t>
            </a:r>
            <a:r>
              <a:rPr lang="x-none" smtClean="0">
                <a:latin typeface="Bookman Old Style" pitchFamily="18" charset="0"/>
                <a:cs typeface="Arial" panose="020B0604020202020204" pitchFamily="34" charset="0"/>
              </a:rPr>
              <a:t>fo</a:t>
            </a:r>
            <a:r>
              <a:rPr lang="en-US" dirty="0" smtClean="0">
                <a:latin typeface="Bookman Old Style" pitchFamily="18" charset="0"/>
                <a:cs typeface="Arial" panose="020B0604020202020204" pitchFamily="34" charset="0"/>
              </a:rPr>
              <a:t>r</a:t>
            </a:r>
            <a:r>
              <a:rPr lang="x-none" smtClean="0">
                <a:latin typeface="Bookman Old Style" pitchFamily="18" charset="0"/>
                <a:cs typeface="Arial" panose="020B0604020202020204" pitchFamily="34" charset="0"/>
              </a:rPr>
              <a:t> </a:t>
            </a:r>
            <a:r>
              <a:rPr lang="x-none" dirty="0">
                <a:latin typeface="Bookman Old Style" pitchFamily="18" charset="0"/>
                <a:cs typeface="Arial" panose="020B0604020202020204" pitchFamily="34" charset="0"/>
              </a:rPr>
              <a:t>the gradient, but wi</a:t>
            </a:r>
            <a:r>
              <a:rPr lang="en-US" dirty="0" err="1" smtClean="0">
                <a:latin typeface="Bookman Old Style" pitchFamily="18" charset="0"/>
                <a:cs typeface="Arial" panose="020B0604020202020204" pitchFamily="34" charset="0"/>
              </a:rPr>
              <a:t>th</a:t>
            </a:r>
            <a:r>
              <a:rPr lang="en-US" dirty="0" smtClean="0">
                <a:latin typeface="Bookman Old Style" pitchFamily="18" charset="0"/>
                <a:cs typeface="Arial" panose="020B0604020202020204" pitchFamily="34" charset="0"/>
              </a:rPr>
              <a:t> </a:t>
            </a:r>
            <a:r>
              <a:rPr lang="x-none" b="1" dirty="0" smtClean="0">
                <a:latin typeface="Bookman Old Style" pitchFamily="18" charset="0"/>
                <a:cs typeface="Arial" panose="020B0604020202020204" pitchFamily="34" charset="0"/>
              </a:rPr>
              <a:t>less </a:t>
            </a:r>
            <a:r>
              <a:rPr lang="x-none" b="1" dirty="0">
                <a:latin typeface="Bookman Old Style" pitchFamily="18" charset="0"/>
                <a:cs typeface="Arial" panose="020B0604020202020204" pitchFamily="34" charset="0"/>
              </a:rPr>
              <a:t>than linear </a:t>
            </a:r>
            <a:r>
              <a:rPr lang="x-none" dirty="0" smtClean="0">
                <a:latin typeface="Bookman Old Style" pitchFamily="18" charset="0"/>
                <a:cs typeface="Arial" panose="020B0604020202020204" pitchFamily="34" charset="0"/>
              </a:rPr>
              <a:t>returns</a:t>
            </a:r>
            <a:endParaRPr lang="en-IN" dirty="0" smtClean="0">
              <a:latin typeface="Bookman Old Style" pitchFamily="18" charset="0"/>
              <a:cs typeface="Arial" panose="020B0604020202020204" pitchFamily="34" charset="0"/>
            </a:endParaRPr>
          </a:p>
          <a:p>
            <a:pPr marL="285750" indent="-285750">
              <a:buFont typeface="Arial" pitchFamily="34" charset="0"/>
              <a:buChar char="•"/>
            </a:pPr>
            <a:r>
              <a:rPr lang="en-US" dirty="0" smtClean="0">
                <a:latin typeface="Bookman Old Style" pitchFamily="18" charset="0"/>
                <a:cs typeface="Arial" panose="020B0604020202020204" pitchFamily="34" charset="0"/>
              </a:rPr>
              <a:t>S</a:t>
            </a:r>
            <a:r>
              <a:rPr lang="x-none" dirty="0">
                <a:latin typeface="Bookman Old Style" pitchFamily="18" charset="0"/>
                <a:cs typeface="Arial" panose="020B0604020202020204" pitchFamily="34" charset="0"/>
              </a:rPr>
              <a:t>mall batches can offer a regularization </a:t>
            </a:r>
            <a:r>
              <a:rPr lang="x-none" dirty="0" smtClean="0">
                <a:latin typeface="Bookman Old Style" pitchFamily="18" charset="0"/>
                <a:cs typeface="Arial" panose="020B0604020202020204" pitchFamily="34" charset="0"/>
              </a:rPr>
              <a:t>effect</a:t>
            </a:r>
            <a:endParaRPr lang="en-IN" dirty="0" smtClean="0">
              <a:latin typeface="Bookman Old Style" pitchFamily="18" charset="0"/>
              <a:cs typeface="Arial" panose="020B0604020202020204" pitchFamily="34" charset="0"/>
            </a:endParaRPr>
          </a:p>
          <a:p>
            <a:pPr marL="742950" lvl="1" indent="-285750">
              <a:buFont typeface="Arial" pitchFamily="34" charset="0"/>
              <a:buChar char="•"/>
            </a:pPr>
            <a:r>
              <a:rPr lang="en-US" dirty="0" smtClean="0">
                <a:latin typeface="Bookman Old Style" pitchFamily="18" charset="0"/>
                <a:cs typeface="Arial" panose="020B0604020202020204" pitchFamily="34" charset="0"/>
              </a:rPr>
              <a:t>A</a:t>
            </a:r>
            <a:r>
              <a:rPr lang="x-none" dirty="0">
                <a:latin typeface="Bookman Old Style" pitchFamily="18" charset="0"/>
                <a:cs typeface="Arial" panose="020B0604020202020204" pitchFamily="34" charset="0"/>
              </a:rPr>
              <a:t>t the cost of a small learning rate to ma</a:t>
            </a:r>
            <a:r>
              <a:rPr lang="en-US" dirty="0" err="1">
                <a:latin typeface="Bookman Old Style" pitchFamily="18" charset="0"/>
                <a:cs typeface="Arial" panose="020B0604020202020204" pitchFamily="34" charset="0"/>
              </a:rPr>
              <a:t>i</a:t>
            </a:r>
            <a:r>
              <a:rPr lang="x-none" dirty="0">
                <a:latin typeface="Bookman Old Style" pitchFamily="18" charset="0"/>
                <a:cs typeface="Arial" panose="020B0604020202020204" pitchFamily="34" charset="0"/>
              </a:rPr>
              <a:t>ntain stability </a:t>
            </a:r>
            <a:endParaRPr lang="en-IN" dirty="0" smtClean="0">
              <a:latin typeface="Bookman Old Style" pitchFamily="18" charset="0"/>
              <a:cs typeface="Arial" panose="020B0604020202020204" pitchFamily="34" charset="0"/>
            </a:endParaRPr>
          </a:p>
          <a:p>
            <a:pPr marL="742950" lvl="1" indent="-285750">
              <a:buFont typeface="Arial" pitchFamily="34" charset="0"/>
              <a:buChar char="•"/>
            </a:pPr>
            <a:r>
              <a:rPr lang="en-US" dirty="0" smtClean="0">
                <a:latin typeface="Bookman Old Style" pitchFamily="18" charset="0"/>
                <a:cs typeface="Arial" panose="020B0604020202020204" pitchFamily="34" charset="0"/>
              </a:rPr>
              <a:t>A</a:t>
            </a:r>
            <a:r>
              <a:rPr lang="x-none" dirty="0">
                <a:latin typeface="Bookman Old Style" pitchFamily="18" charset="0"/>
                <a:cs typeface="Arial" panose="020B0604020202020204" pitchFamily="34" charset="0"/>
              </a:rPr>
              <a:t>nd a large total training runtime </a:t>
            </a:r>
            <a:endParaRPr lang="en-IN" dirty="0">
              <a:latin typeface="Bookman Old Style" pitchFamily="18" charset="0"/>
              <a:cs typeface="Arial" panose="020B0604020202020204" pitchFamily="34" charset="0"/>
            </a:endParaRPr>
          </a:p>
        </p:txBody>
      </p:sp>
      <p:sp>
        <p:nvSpPr>
          <p:cNvPr id="14" name="Rectangle 13"/>
          <p:cNvSpPr/>
          <p:nvPr/>
        </p:nvSpPr>
        <p:spPr>
          <a:xfrm>
            <a:off x="2349661" y="5752396"/>
            <a:ext cx="6832255" cy="523220"/>
          </a:xfrm>
          <a:prstGeom prst="rect">
            <a:avLst/>
          </a:prstGeom>
          <a:ln w="28575">
            <a:solidFill>
              <a:srgbClr val="00B050"/>
            </a:solidFill>
          </a:ln>
        </p:spPr>
        <p:txBody>
          <a:bodyPr wrap="none">
            <a:spAutoFit/>
          </a:bodyPr>
          <a:lstStyle/>
          <a:p>
            <a:r>
              <a:rPr lang="x-none" sz="2800" dirty="0">
                <a:latin typeface="Arial" panose="020B0604020202020204" pitchFamily="34" charset="0"/>
                <a:cs typeface="Arial" panose="020B0604020202020204" pitchFamily="34" charset="0"/>
              </a:rPr>
              <a:t>It is also very important to shuffle the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0" grpId="0" animBg="1"/>
      <p:bldP spid="11" grpId="0"/>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19</a:t>
            </a:fld>
            <a:endParaRPr lang="en-US"/>
          </a:p>
        </p:txBody>
      </p:sp>
      <p:sp>
        <p:nvSpPr>
          <p:cNvPr id="4" name="Rectangle 3"/>
          <p:cNvSpPr/>
          <p:nvPr/>
        </p:nvSpPr>
        <p:spPr>
          <a:xfrm>
            <a:off x="373093" y="391952"/>
            <a:ext cx="7819769" cy="400110"/>
          </a:xfrm>
          <a:prstGeom prst="rect">
            <a:avLst/>
          </a:prstGeom>
          <a:ln w="38100">
            <a:solidFill>
              <a:schemeClr val="accent6">
                <a:lumMod val="75000"/>
              </a:schemeClr>
            </a:solidFill>
          </a:ln>
        </p:spPr>
        <p:txBody>
          <a:bodyPr wrap="none">
            <a:spAutoFit/>
          </a:bodyPr>
          <a:lstStyle/>
          <a:p>
            <a:r>
              <a:rPr lang="en-US" sz="2000" b="1" dirty="0" smtClean="0">
                <a:latin typeface="Bookman Old Style" pitchFamily="18" charset="0"/>
              </a:rPr>
              <a:t>Comparison between Batch GD, SGD, and Mini-batch GD:</a:t>
            </a:r>
            <a:endParaRPr lang="en-US" sz="2000" b="1" dirty="0">
              <a:latin typeface="Bookman Old Style" pitchFamily="18" charset="0"/>
            </a:endParaRPr>
          </a:p>
        </p:txBody>
      </p:sp>
      <p:sp>
        <p:nvSpPr>
          <p:cNvPr id="5" name="Rectangle 4"/>
          <p:cNvSpPr/>
          <p:nvPr/>
        </p:nvSpPr>
        <p:spPr>
          <a:xfrm>
            <a:off x="368387" y="896920"/>
            <a:ext cx="11218562" cy="2308324"/>
          </a:xfrm>
          <a:prstGeom prst="rect">
            <a:avLst/>
          </a:prstGeom>
          <a:ln>
            <a:solidFill>
              <a:schemeClr val="accent6">
                <a:lumMod val="75000"/>
              </a:schemeClr>
            </a:solidFill>
          </a:ln>
        </p:spPr>
        <p:txBody>
          <a:bodyPr wrap="square">
            <a:spAutoFit/>
          </a:bodyPr>
          <a:lstStyle/>
          <a:p>
            <a:pPr marL="342900" indent="-342900">
              <a:buAutoNum type="arabicPeriod"/>
            </a:pPr>
            <a:r>
              <a:rPr lang="en-US" b="1" dirty="0" smtClean="0">
                <a:latin typeface="Bookman Old Style" pitchFamily="18" charset="0"/>
              </a:rPr>
              <a:t>Number of observations used for Updation</a:t>
            </a:r>
          </a:p>
          <a:p>
            <a:pPr marL="800100" lvl="1" indent="-342900">
              <a:buFont typeface="Wingdings" pitchFamily="2" charset="2"/>
              <a:buChar char="§"/>
            </a:pPr>
            <a:r>
              <a:rPr lang="en-US" dirty="0" smtClean="0">
                <a:latin typeface="Bookman Old Style" pitchFamily="18" charset="0"/>
              </a:rPr>
              <a:t>In batch gradient Descent, as we have seen earlier as well, we take the entire dataset &gt; calculate the cost function &gt; update parameter.</a:t>
            </a:r>
          </a:p>
          <a:p>
            <a:pPr marL="800100" lvl="1" indent="-342900">
              <a:buFont typeface="Wingdings" pitchFamily="2" charset="2"/>
              <a:buChar char="§"/>
            </a:pPr>
            <a:r>
              <a:rPr lang="en-US" dirty="0" smtClean="0">
                <a:latin typeface="Bookman Old Style" pitchFamily="18" charset="0"/>
              </a:rPr>
              <a:t>In the case of Stochastic Gradient Descent, we update the parameters after every single observation and we know that every time the weights are updated it is known as an iteration.</a:t>
            </a:r>
          </a:p>
          <a:p>
            <a:pPr marL="800100" lvl="1" indent="-342900">
              <a:buFont typeface="Wingdings" pitchFamily="2" charset="2"/>
              <a:buChar char="§"/>
            </a:pPr>
            <a:r>
              <a:rPr lang="en-US" dirty="0" smtClean="0">
                <a:latin typeface="Bookman Old Style" pitchFamily="18" charset="0"/>
              </a:rPr>
              <a:t>In the case of Mini-batch Gradient Descent, we take a subset of data and update the parameters based on every subset.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2</a:t>
            </a:fld>
            <a:endParaRPr lang="en-US"/>
          </a:p>
        </p:txBody>
      </p:sp>
      <p:sp>
        <p:nvSpPr>
          <p:cNvPr id="4" name="Rectangle 3"/>
          <p:cNvSpPr/>
          <p:nvPr/>
        </p:nvSpPr>
        <p:spPr>
          <a:xfrm>
            <a:off x="400333" y="495069"/>
            <a:ext cx="9958318" cy="2031325"/>
          </a:xfrm>
          <a:prstGeom prst="rect">
            <a:avLst/>
          </a:prstGeom>
          <a:ln>
            <a:solidFill>
              <a:schemeClr val="accent6">
                <a:lumMod val="75000"/>
              </a:schemeClr>
            </a:solidFill>
          </a:ln>
        </p:spPr>
        <p:txBody>
          <a:bodyPr wrap="square">
            <a:spAutoFit/>
          </a:bodyPr>
          <a:lstStyle/>
          <a:p>
            <a:pPr marL="342900" indent="-342900">
              <a:buFont typeface="+mj-lt"/>
              <a:buAutoNum type="arabicPeriod"/>
            </a:pPr>
            <a:r>
              <a:rPr lang="en-US" dirty="0" smtClean="0">
                <a:latin typeface="Bookman Old Style" pitchFamily="18" charset="0"/>
              </a:rPr>
              <a:t>Optimizer algorithms are optimization method that helps to improve a deep learning model’s performance. </a:t>
            </a:r>
          </a:p>
          <a:p>
            <a:pPr marL="342900" indent="-342900">
              <a:buFont typeface="+mj-lt"/>
              <a:buAutoNum type="arabicPeriod"/>
            </a:pPr>
            <a:r>
              <a:rPr lang="en-US" dirty="0" smtClean="0">
                <a:latin typeface="Bookman Old Style" pitchFamily="18" charset="0"/>
              </a:rPr>
              <a:t>Optimization algorithms or optimizers widely affect the accuracy and speed training of the deep learning model</a:t>
            </a:r>
          </a:p>
          <a:p>
            <a:pPr marL="342900" indent="-342900">
              <a:buFont typeface="+mj-lt"/>
              <a:buAutoNum type="arabicPeriod"/>
            </a:pPr>
            <a:r>
              <a:rPr lang="en-US" dirty="0" smtClean="0">
                <a:latin typeface="Bookman Old Style" pitchFamily="18" charset="0"/>
              </a:rPr>
              <a:t>While training the deep learning optimizers model, modify each epoch’s weights and learning rates to minimize the loss function. it helps in reducing the overall loss and improving accuracy.</a:t>
            </a:r>
            <a:endParaRPr lang="en-US" dirty="0">
              <a:latin typeface="Bookman Old Style" pitchFamily="18" charset="0"/>
            </a:endParaRPr>
          </a:p>
        </p:txBody>
      </p:sp>
      <p:sp>
        <p:nvSpPr>
          <p:cNvPr id="5" name="Rectangle 4"/>
          <p:cNvSpPr/>
          <p:nvPr/>
        </p:nvSpPr>
        <p:spPr>
          <a:xfrm>
            <a:off x="368179" y="3670786"/>
            <a:ext cx="11242964" cy="2308324"/>
          </a:xfrm>
          <a:prstGeom prst="rect">
            <a:avLst/>
          </a:prstGeom>
          <a:ln>
            <a:solidFill>
              <a:schemeClr val="accent6">
                <a:lumMod val="75000"/>
              </a:schemeClr>
            </a:solidFill>
          </a:ln>
        </p:spPr>
        <p:txBody>
          <a:bodyPr wrap="square">
            <a:spAutoFit/>
          </a:bodyPr>
          <a:lstStyle/>
          <a:p>
            <a:r>
              <a:rPr lang="en-US" sz="2400" b="1" dirty="0">
                <a:solidFill>
                  <a:srgbClr val="FF0000"/>
                </a:solidFill>
                <a:latin typeface="Bookman Old Style" panose="02050604050505020204" pitchFamily="18" charset="0"/>
                <a:cs typeface="Arial" panose="020B0604020202020204" pitchFamily="34" charset="0"/>
              </a:rPr>
              <a:t>Optimization for training deep neural networks</a:t>
            </a:r>
          </a:p>
          <a:p>
            <a:pPr marL="342900" indent="-342900">
              <a:buFontTx/>
              <a:buChar char="-"/>
            </a:pPr>
            <a:r>
              <a:rPr lang="en-US" sz="2000" dirty="0">
                <a:latin typeface="Bookman Old Style" panose="02050604050505020204" pitchFamily="18" charset="0"/>
                <a:cs typeface="Arial" panose="020B0604020202020204" pitchFamily="34" charset="0"/>
              </a:rPr>
              <a:t>Finding  the parameters 𝜃 of a neural network that significantly reduce a cost function 𝐽(𝜃)</a:t>
            </a:r>
          </a:p>
          <a:p>
            <a:pPr marL="342900" indent="-342900">
              <a:buFontTx/>
              <a:buChar char="-"/>
            </a:pPr>
            <a:r>
              <a:rPr lang="en-US" sz="2000" dirty="0">
                <a:latin typeface="Bookman Old Style" panose="02050604050505020204" pitchFamily="18" charset="0"/>
                <a:cs typeface="Arial" panose="020B0604020202020204" pitchFamily="34" charset="0"/>
              </a:rPr>
              <a:t>This cost function is an empirical risk function defined only over training data</a:t>
            </a:r>
          </a:p>
          <a:p>
            <a:pPr marL="342900" indent="-342900">
              <a:buFontTx/>
              <a:buChar char="-"/>
            </a:pPr>
            <a:r>
              <a:rPr lang="en-US" sz="2000" dirty="0" smtClean="0">
                <a:latin typeface="Bookman Old Style" panose="02050604050505020204" pitchFamily="18" charset="0"/>
                <a:cs typeface="Arial" panose="020B0604020202020204" pitchFamily="34" charset="0"/>
              </a:rPr>
              <a:t>At </a:t>
            </a:r>
            <a:r>
              <a:rPr lang="en-US" sz="2000" dirty="0">
                <a:latin typeface="Bookman Old Style" panose="02050604050505020204" pitchFamily="18" charset="0"/>
                <a:cs typeface="Arial" panose="020B0604020202020204" pitchFamily="34" charset="0"/>
              </a:rPr>
              <a:t>the same time, hoping that cost is minimum on the test data also which so far unseen by the model</a:t>
            </a:r>
          </a:p>
          <a:p>
            <a:pPr marL="342900" indent="-342900">
              <a:buFontTx/>
              <a:buChar char="-"/>
            </a:pPr>
            <a:r>
              <a:rPr lang="en-US" sz="2000" dirty="0">
                <a:latin typeface="Bookman Old Style" panose="02050604050505020204" pitchFamily="18" charset="0"/>
                <a:cs typeface="Arial" panose="020B0604020202020204" pitchFamily="34" charset="0"/>
              </a:rPr>
              <a:t>This means generalization error should also be reduced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20</a:t>
            </a:fld>
            <a:endParaRPr lang="en-US"/>
          </a:p>
        </p:txBody>
      </p:sp>
      <p:sp>
        <p:nvSpPr>
          <p:cNvPr id="4" name="Rectangle 3"/>
          <p:cNvSpPr/>
          <p:nvPr/>
        </p:nvSpPr>
        <p:spPr>
          <a:xfrm>
            <a:off x="411993" y="419248"/>
            <a:ext cx="2133918" cy="400110"/>
          </a:xfrm>
          <a:prstGeom prst="rect">
            <a:avLst/>
          </a:prstGeom>
          <a:ln w="12700">
            <a:solidFill>
              <a:schemeClr val="accent6">
                <a:lumMod val="75000"/>
              </a:schemeClr>
            </a:solidFill>
          </a:ln>
        </p:spPr>
        <p:txBody>
          <a:bodyPr wrap="square">
            <a:spAutoFit/>
          </a:bodyPr>
          <a:lstStyle/>
          <a:p>
            <a:r>
              <a:rPr lang="en-US" b="1" dirty="0" smtClean="0">
                <a:latin typeface="Bookman Old Style" pitchFamily="18" charset="0"/>
              </a:rPr>
              <a:t>2. Cost function</a:t>
            </a:r>
            <a:endParaRPr lang="en-US" sz="2000" dirty="0">
              <a:latin typeface="Bookman Old Style" pitchFamily="18" charset="0"/>
            </a:endParaRPr>
          </a:p>
        </p:txBody>
      </p:sp>
      <p:pic>
        <p:nvPicPr>
          <p:cNvPr id="35842" name="Picture 2" descr="Comparison: Cost function"/>
          <p:cNvPicPr>
            <a:picLocks noChangeAspect="1" noChangeArrowheads="1"/>
          </p:cNvPicPr>
          <p:nvPr/>
        </p:nvPicPr>
        <p:blipFill>
          <a:blip r:embed="rId2"/>
          <a:srcRect/>
          <a:stretch>
            <a:fillRect/>
          </a:stretch>
        </p:blipFill>
        <p:spPr bwMode="auto">
          <a:xfrm>
            <a:off x="1146412" y="989959"/>
            <a:ext cx="10039607" cy="2848481"/>
          </a:xfrm>
          <a:prstGeom prst="rect">
            <a:avLst/>
          </a:prstGeom>
          <a:noFill/>
          <a:ln>
            <a:solidFill>
              <a:schemeClr val="accent6">
                <a:lumMod val="75000"/>
              </a:schemeClr>
            </a:solidFill>
          </a:ln>
        </p:spPr>
      </p:pic>
      <p:sp>
        <p:nvSpPr>
          <p:cNvPr id="6" name="Rectangle 5"/>
          <p:cNvSpPr/>
          <p:nvPr/>
        </p:nvSpPr>
        <p:spPr>
          <a:xfrm>
            <a:off x="400334" y="3920153"/>
            <a:ext cx="11336740" cy="2308324"/>
          </a:xfrm>
          <a:prstGeom prst="rect">
            <a:avLst/>
          </a:prstGeom>
          <a:ln>
            <a:solidFill>
              <a:schemeClr val="accent6">
                <a:lumMod val="75000"/>
              </a:schemeClr>
            </a:solidFill>
          </a:ln>
        </p:spPr>
        <p:txBody>
          <a:bodyPr wrap="square">
            <a:spAutoFit/>
          </a:bodyPr>
          <a:lstStyle/>
          <a:p>
            <a:pPr marL="342900" indent="-342900">
              <a:buFont typeface="Wingdings" pitchFamily="2" charset="2"/>
              <a:buChar char="§"/>
            </a:pPr>
            <a:r>
              <a:rPr lang="en-US" dirty="0" smtClean="0">
                <a:latin typeface="Bookman Old Style" pitchFamily="18" charset="0"/>
              </a:rPr>
              <a:t>Since we update the parameters using the entire data set in the case of the Batch GD, the cost function, in this case, reduces smoothly.</a:t>
            </a:r>
          </a:p>
          <a:p>
            <a:pPr marL="342900" indent="-342900">
              <a:buFont typeface="Wingdings" pitchFamily="2" charset="2"/>
              <a:buChar char="§"/>
            </a:pPr>
            <a:r>
              <a:rPr lang="en-US" dirty="0" smtClean="0">
                <a:latin typeface="Bookman Old Style" pitchFamily="18" charset="0"/>
              </a:rPr>
              <a:t>The </a:t>
            </a:r>
            <a:r>
              <a:rPr lang="en-US" dirty="0" err="1" smtClean="0">
                <a:latin typeface="Bookman Old Style" pitchFamily="18" charset="0"/>
              </a:rPr>
              <a:t>updation</a:t>
            </a:r>
            <a:r>
              <a:rPr lang="en-US" dirty="0" smtClean="0">
                <a:latin typeface="Bookman Old Style" pitchFamily="18" charset="0"/>
              </a:rPr>
              <a:t> in the case of SGD is not that smooth. Since we’re updating the parameters based on a single observation, there are a lot of iterations. It might also be possible that the model starts learning noise as well.</a:t>
            </a:r>
          </a:p>
          <a:p>
            <a:pPr marL="342900" indent="-342900">
              <a:buFont typeface="Wingdings" pitchFamily="2" charset="2"/>
              <a:buChar char="§"/>
            </a:pPr>
            <a:r>
              <a:rPr lang="en-US" dirty="0" smtClean="0">
                <a:latin typeface="Bookman Old Style" pitchFamily="18" charset="0"/>
              </a:rPr>
              <a:t>The Updation of the cost function in the case of Mini-batch Gradient Descent is smoother as compared to that of the cost function in SGD. Since we’re not updating the parameters after every single observation but after every subset of the data.</a:t>
            </a:r>
            <a:endParaRPr lang="en-US" dirty="0">
              <a:latin typeface="Bookman Old Style"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21</a:t>
            </a:fld>
            <a:endParaRPr lang="en-US"/>
          </a:p>
        </p:txBody>
      </p:sp>
      <p:sp>
        <p:nvSpPr>
          <p:cNvPr id="4" name="Rectangle 3"/>
          <p:cNvSpPr/>
          <p:nvPr/>
        </p:nvSpPr>
        <p:spPr>
          <a:xfrm>
            <a:off x="369020" y="351009"/>
            <a:ext cx="4302781" cy="400110"/>
          </a:xfrm>
          <a:prstGeom prst="rect">
            <a:avLst/>
          </a:prstGeom>
          <a:ln>
            <a:solidFill>
              <a:schemeClr val="accent6">
                <a:lumMod val="75000"/>
              </a:schemeClr>
            </a:solidFill>
          </a:ln>
        </p:spPr>
        <p:txBody>
          <a:bodyPr wrap="none">
            <a:spAutoFit/>
          </a:bodyPr>
          <a:lstStyle/>
          <a:p>
            <a:r>
              <a:rPr lang="en-US" sz="2000" b="1" dirty="0" smtClean="0">
                <a:latin typeface="Bookman Old Style" pitchFamily="18" charset="0"/>
              </a:rPr>
              <a:t>3. Computation Cost and Time</a:t>
            </a:r>
            <a:endParaRPr lang="en-US" sz="2000" b="1" dirty="0">
              <a:latin typeface="Bookman Old Style" pitchFamily="18" charset="0"/>
            </a:endParaRPr>
          </a:p>
        </p:txBody>
      </p:sp>
      <p:sp>
        <p:nvSpPr>
          <p:cNvPr id="5" name="Rectangle 4"/>
          <p:cNvSpPr/>
          <p:nvPr/>
        </p:nvSpPr>
        <p:spPr>
          <a:xfrm>
            <a:off x="837064" y="1133482"/>
            <a:ext cx="10667999" cy="3970318"/>
          </a:xfrm>
          <a:prstGeom prst="rect">
            <a:avLst/>
          </a:prstGeom>
          <a:ln>
            <a:solidFill>
              <a:schemeClr val="accent6">
                <a:lumMod val="75000"/>
              </a:schemeClr>
            </a:solidFill>
          </a:ln>
        </p:spPr>
        <p:txBody>
          <a:bodyPr wrap="square">
            <a:spAutoFit/>
          </a:bodyPr>
          <a:lstStyle/>
          <a:p>
            <a:pPr marL="342900" indent="-342900" algn="just">
              <a:buFont typeface="Wingdings" pitchFamily="2" charset="2"/>
              <a:buChar char="v"/>
            </a:pPr>
            <a:r>
              <a:rPr lang="en-US" dirty="0" smtClean="0">
                <a:latin typeface="Bookman Old Style" pitchFamily="18" charset="0"/>
              </a:rPr>
              <a:t>Since we’ve to load the entire data set at a time, perform the forward propagation on that and calculate the error and then update the parameters, the computation cost in the case of Batch gradient descent is very high.</a:t>
            </a:r>
          </a:p>
          <a:p>
            <a:pPr marL="342900" indent="-342900" algn="just">
              <a:buFont typeface="Wingdings" pitchFamily="2" charset="2"/>
              <a:buChar char="v"/>
            </a:pPr>
            <a:r>
              <a:rPr lang="en-US" dirty="0" smtClean="0">
                <a:latin typeface="Bookman Old Style" pitchFamily="18" charset="0"/>
              </a:rPr>
              <a:t>Computation cost in the case of SGD is less as compared to the Batch Gradient Descent since we’ve to load every single observation at a time but the Computation time here increases as there will be more number of updates which will result in more number of iterations.</a:t>
            </a:r>
          </a:p>
          <a:p>
            <a:pPr marL="342900" indent="-342900" algn="just">
              <a:buFont typeface="Wingdings" pitchFamily="2" charset="2"/>
              <a:buChar char="v"/>
            </a:pPr>
            <a:r>
              <a:rPr lang="en-US" dirty="0" smtClean="0">
                <a:latin typeface="Bookman Old Style" pitchFamily="18" charset="0"/>
              </a:rPr>
              <a:t>In the case of Mini-batch Gradient Descent, taking a subset of the data there are a lesser number of iterations or </a:t>
            </a:r>
            <a:r>
              <a:rPr lang="en-US" dirty="0" err="1" smtClean="0">
                <a:latin typeface="Bookman Old Style" pitchFamily="18" charset="0"/>
              </a:rPr>
              <a:t>updations</a:t>
            </a:r>
            <a:r>
              <a:rPr lang="en-US" dirty="0" smtClean="0">
                <a:latin typeface="Bookman Old Style" pitchFamily="18" charset="0"/>
              </a:rPr>
              <a:t> and hence the computation time in the case of mini-batch gradient descent is less than SGD. Also, since we’re not loading the entire dataset at a time whereas loading a subset of the data, the computation cost is also less as compared to the Batch gradient descent. This is the reason why people usually prefer using Mini-batch gradient descent. Practically whenever we say Stochastic Gradient Descent we generally refer to Mini-batch Gradient Descent.</a:t>
            </a:r>
            <a:endParaRPr lang="en-US" dirty="0">
              <a:latin typeface="Bookman Old Style"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22</a:t>
            </a:fld>
            <a:endParaRPr lang="en-US"/>
          </a:p>
        </p:txBody>
      </p:sp>
      <p:graphicFrame>
        <p:nvGraphicFramePr>
          <p:cNvPr id="4" name="Table 3"/>
          <p:cNvGraphicFramePr>
            <a:graphicFrameLocks noGrp="1"/>
          </p:cNvGraphicFramePr>
          <p:nvPr/>
        </p:nvGraphicFramePr>
        <p:xfrm>
          <a:off x="1909170" y="378472"/>
          <a:ext cx="7562376" cy="6018346"/>
        </p:xfrm>
        <a:graphic>
          <a:graphicData uri="http://schemas.openxmlformats.org/drawingml/2006/table">
            <a:tbl>
              <a:tblPr firstRow="1" bandRow="1">
                <a:tableStyleId>{5C22544A-7EE6-4342-B048-85BDC9FD1C3A}</a:tableStyleId>
              </a:tblPr>
              <a:tblGrid>
                <a:gridCol w="3781188"/>
                <a:gridCol w="3781188"/>
              </a:tblGrid>
              <a:tr h="370840">
                <a:tc>
                  <a:txBody>
                    <a:bodyPr/>
                    <a:lstStyle/>
                    <a:p>
                      <a:pPr algn="ctr" fontAlgn="base"/>
                      <a:r>
                        <a:rPr lang="en-US" sz="1800" b="1" dirty="0">
                          <a:solidFill>
                            <a:schemeClr val="tx1"/>
                          </a:solidFill>
                          <a:latin typeface="Bookman Old Style" pitchFamily="18" charset="0"/>
                        </a:rPr>
                        <a:t>Batch Gradient Descent</a:t>
                      </a:r>
                    </a:p>
                  </a:txBody>
                  <a:tcPr marL="30171" marR="30171" marT="75427" marB="754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fontAlgn="base"/>
                      <a:r>
                        <a:rPr lang="en-US" sz="1800" b="1" dirty="0">
                          <a:solidFill>
                            <a:schemeClr val="tx1"/>
                          </a:solidFill>
                          <a:latin typeface="Bookman Old Style" pitchFamily="18" charset="0"/>
                        </a:rPr>
                        <a:t>Stochastic Gradient Descent</a:t>
                      </a:r>
                    </a:p>
                  </a:txBody>
                  <a:tcPr marL="75427" marR="75427" marT="75427" marB="754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r>
              <a:tr h="370840">
                <a:tc>
                  <a:txBody>
                    <a:bodyPr/>
                    <a:lstStyle/>
                    <a:p>
                      <a:pPr algn="l" fontAlgn="ctr"/>
                      <a:r>
                        <a:rPr lang="en-US" sz="1800" b="0" dirty="0">
                          <a:solidFill>
                            <a:schemeClr val="tx1"/>
                          </a:solidFill>
                          <a:latin typeface="Bookman Old Style" pitchFamily="18" charset="0"/>
                        </a:rPr>
                        <a:t>Computes gradient using the whole Training sample</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800" b="0" dirty="0">
                          <a:solidFill>
                            <a:schemeClr val="tx1"/>
                          </a:solidFill>
                          <a:latin typeface="Bookman Old Style" pitchFamily="18" charset="0"/>
                        </a:rPr>
                        <a:t>Computes gradient using a single Training sample</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gn="l" fontAlgn="ctr"/>
                      <a:r>
                        <a:rPr lang="en-US" sz="1800" b="0" dirty="0">
                          <a:solidFill>
                            <a:schemeClr val="tx1"/>
                          </a:solidFill>
                          <a:latin typeface="Bookman Old Style" pitchFamily="18" charset="0"/>
                        </a:rPr>
                        <a:t>Slow and computationally expensive algorithm</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800" b="0" dirty="0">
                          <a:solidFill>
                            <a:schemeClr val="tx1"/>
                          </a:solidFill>
                          <a:latin typeface="Bookman Old Style" pitchFamily="18" charset="0"/>
                        </a:rPr>
                        <a:t>Faster and less computationally expensive than Batch GD</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gn="l" fontAlgn="ctr"/>
                      <a:r>
                        <a:rPr lang="en-US" sz="1800" b="0" dirty="0">
                          <a:solidFill>
                            <a:schemeClr val="tx1"/>
                          </a:solidFill>
                          <a:latin typeface="Bookman Old Style" pitchFamily="18" charset="0"/>
                        </a:rPr>
                        <a:t>Not suggested for huge training samples.</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800" b="0" dirty="0">
                          <a:solidFill>
                            <a:schemeClr val="tx1"/>
                          </a:solidFill>
                          <a:latin typeface="Bookman Old Style" pitchFamily="18" charset="0"/>
                        </a:rPr>
                        <a:t>Can be used for large training samples.</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gn="l" fontAlgn="ctr"/>
                      <a:r>
                        <a:rPr lang="en-US" sz="1800" b="0" dirty="0">
                          <a:solidFill>
                            <a:schemeClr val="tx1"/>
                          </a:solidFill>
                          <a:latin typeface="Bookman Old Style" pitchFamily="18" charset="0"/>
                        </a:rPr>
                        <a:t>Deterministic in nature.</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800" b="0" dirty="0">
                          <a:solidFill>
                            <a:schemeClr val="tx1"/>
                          </a:solidFill>
                          <a:latin typeface="Bookman Old Style" pitchFamily="18" charset="0"/>
                        </a:rPr>
                        <a:t>Stochastic in nature.</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gn="l" fontAlgn="ctr"/>
                      <a:r>
                        <a:rPr lang="en-US" sz="1800" b="0" dirty="0">
                          <a:solidFill>
                            <a:schemeClr val="tx1"/>
                          </a:solidFill>
                          <a:latin typeface="Bookman Old Style" pitchFamily="18" charset="0"/>
                        </a:rPr>
                        <a:t>Gives optimal solution given sufficient time to converge.</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800" b="0" dirty="0">
                          <a:solidFill>
                            <a:schemeClr val="tx1"/>
                          </a:solidFill>
                          <a:latin typeface="Bookman Old Style" pitchFamily="18" charset="0"/>
                        </a:rPr>
                        <a:t>Gives good solution but not optimal.</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gn="l" fontAlgn="ctr"/>
                      <a:r>
                        <a:rPr lang="en-US" sz="1800" b="0">
                          <a:solidFill>
                            <a:schemeClr val="tx1"/>
                          </a:solidFill>
                          <a:latin typeface="Bookman Old Style" pitchFamily="18" charset="0"/>
                        </a:rPr>
                        <a:t>No random shuffling of points are required.</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800" b="0" dirty="0">
                          <a:solidFill>
                            <a:schemeClr val="tx1"/>
                          </a:solidFill>
                          <a:latin typeface="Bookman Old Style" pitchFamily="18" charset="0"/>
                        </a:rPr>
                        <a:t>The data sample should be in a random order, and this is why we want to shuffle the training set for every epoch.</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gn="l" fontAlgn="ctr"/>
                      <a:r>
                        <a:rPr lang="en-US" sz="1800" b="0" dirty="0">
                          <a:latin typeface="Bookman Old Style" pitchFamily="18" charset="0"/>
                        </a:rPr>
                        <a:t>Can’t escape shallow local minima easily.</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800" b="0" dirty="0">
                          <a:latin typeface="Bookman Old Style" pitchFamily="18" charset="0"/>
                        </a:rPr>
                        <a:t>SGD can escape shallow local minima more easily.</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23</a:t>
            </a:fld>
            <a:endParaRPr lang="en-US"/>
          </a:p>
        </p:txBody>
      </p:sp>
      <p:graphicFrame>
        <p:nvGraphicFramePr>
          <p:cNvPr id="4" name="Table 3"/>
          <p:cNvGraphicFramePr>
            <a:graphicFrameLocks noGrp="1"/>
          </p:cNvGraphicFramePr>
          <p:nvPr/>
        </p:nvGraphicFramePr>
        <p:xfrm>
          <a:off x="1690432" y="471342"/>
          <a:ext cx="7358034" cy="5595954"/>
        </p:xfrm>
        <a:graphic>
          <a:graphicData uri="http://schemas.openxmlformats.org/drawingml/2006/table">
            <a:tbl>
              <a:tblPr/>
              <a:tblGrid>
                <a:gridCol w="3679017"/>
                <a:gridCol w="3679017"/>
              </a:tblGrid>
              <a:tr h="362049">
                <a:tc>
                  <a:txBody>
                    <a:bodyPr/>
                    <a:lstStyle/>
                    <a:p>
                      <a:pPr algn="ctr" fontAlgn="base"/>
                      <a:r>
                        <a:rPr lang="en-US" sz="1800" b="1" dirty="0">
                          <a:solidFill>
                            <a:schemeClr val="tx1"/>
                          </a:solidFill>
                          <a:latin typeface="Bookman Old Style" pitchFamily="18" charset="0"/>
                        </a:rPr>
                        <a:t>Batch Gradient Descent</a:t>
                      </a:r>
                    </a:p>
                  </a:txBody>
                  <a:tcPr marL="30171" marR="30171" marT="75427" marB="754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ase"/>
                      <a:r>
                        <a:rPr lang="en-US" sz="1800" b="1" dirty="0">
                          <a:solidFill>
                            <a:schemeClr val="tx1"/>
                          </a:solidFill>
                          <a:latin typeface="Bookman Old Style" pitchFamily="18" charset="0"/>
                        </a:rPr>
                        <a:t>Stochastic Gradient Descent</a:t>
                      </a:r>
                    </a:p>
                  </a:txBody>
                  <a:tcPr marL="75427" marR="75427" marT="75427" marB="754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6">
                        <a:lumMod val="20000"/>
                        <a:lumOff val="80000"/>
                      </a:schemeClr>
                    </a:solidFill>
                  </a:tcPr>
                </a:tc>
              </a:tr>
              <a:tr h="362049">
                <a:tc>
                  <a:txBody>
                    <a:bodyPr/>
                    <a:lstStyle/>
                    <a:p>
                      <a:pPr algn="l" fontAlgn="ctr"/>
                      <a:r>
                        <a:rPr lang="en-US" sz="1800" b="0" dirty="0">
                          <a:latin typeface="Bookman Old Style" pitchFamily="18" charset="0"/>
                        </a:rPr>
                        <a:t>Convergence is slow.</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800" b="0" dirty="0">
                          <a:latin typeface="Bookman Old Style" pitchFamily="18" charset="0"/>
                        </a:rPr>
                        <a:t>Reaches the convergence much faster.</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r>
              <a:tr h="512903">
                <a:tc>
                  <a:txBody>
                    <a:bodyPr/>
                    <a:lstStyle/>
                    <a:p>
                      <a:pPr algn="l" fontAlgn="ctr"/>
                      <a:r>
                        <a:rPr lang="en-US" sz="1800" b="0" dirty="0">
                          <a:latin typeface="Bookman Old Style" pitchFamily="18" charset="0"/>
                        </a:rPr>
                        <a:t>It updates the model parameters only after processing the entire training set.</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800" b="0">
                          <a:latin typeface="Bookman Old Style" pitchFamily="18" charset="0"/>
                        </a:rPr>
                        <a:t>It updates the parameters after each individual data point.</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r>
              <a:tr h="512903">
                <a:tc>
                  <a:txBody>
                    <a:bodyPr/>
                    <a:lstStyle/>
                    <a:p>
                      <a:pPr algn="l" fontAlgn="ctr"/>
                      <a:r>
                        <a:rPr lang="en-US" sz="1800" b="0" dirty="0">
                          <a:latin typeface="Bookman Old Style" pitchFamily="18" charset="0"/>
                        </a:rPr>
                        <a:t>The learning rate is fixed and cannot be changed during training.</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800" b="0" dirty="0">
                          <a:latin typeface="Bookman Old Style" pitchFamily="18" charset="0"/>
                        </a:rPr>
                        <a:t>The learning rate can be adjusted dynamically.</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r>
              <a:tr h="512903">
                <a:tc>
                  <a:txBody>
                    <a:bodyPr/>
                    <a:lstStyle/>
                    <a:p>
                      <a:pPr algn="l" fontAlgn="ctr"/>
                      <a:r>
                        <a:rPr lang="en-US" sz="1800" b="0">
                          <a:latin typeface="Bookman Old Style" pitchFamily="18" charset="0"/>
                        </a:rPr>
                        <a:t>It typically converges to the global minimum for convex loss functions.</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800" b="0" dirty="0">
                          <a:latin typeface="Bookman Old Style" pitchFamily="18" charset="0"/>
                        </a:rPr>
                        <a:t>It may converge to a local minimum or saddle point.</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r>
              <a:tr h="512903">
                <a:tc>
                  <a:txBody>
                    <a:bodyPr/>
                    <a:lstStyle/>
                    <a:p>
                      <a:pPr algn="l" fontAlgn="ctr"/>
                      <a:r>
                        <a:rPr lang="en-US" sz="1800" b="0">
                          <a:latin typeface="Bookman Old Style" pitchFamily="18" charset="0"/>
                        </a:rPr>
                        <a:t>It may suffer from overfitting if the model is too complex for the dataset. </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800" b="0" dirty="0">
                          <a:latin typeface="Bookman Old Style" pitchFamily="18" charset="0"/>
                        </a:rPr>
                        <a:t>It can help reduce </a:t>
                      </a:r>
                      <a:r>
                        <a:rPr lang="en-US" sz="1800" b="0" dirty="0" err="1">
                          <a:latin typeface="Bookman Old Style" pitchFamily="18" charset="0"/>
                        </a:rPr>
                        <a:t>overfitting</a:t>
                      </a:r>
                      <a:r>
                        <a:rPr lang="en-US" sz="1800" b="0" dirty="0">
                          <a:latin typeface="Bookman Old Style" pitchFamily="18" charset="0"/>
                        </a:rPr>
                        <a:t> by updating the model parameters more frequently.</a:t>
                      </a:r>
                    </a:p>
                  </a:txBody>
                  <a:tcPr marL="75427" marR="75427" marT="105598" marB="10559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24</a:t>
            </a:fld>
            <a:endParaRPr lang="en-US"/>
          </a:p>
        </p:txBody>
      </p:sp>
      <p:pic>
        <p:nvPicPr>
          <p:cNvPr id="4" name="Picture 3"/>
          <p:cNvPicPr>
            <a:picLocks noChangeAspect="1"/>
          </p:cNvPicPr>
          <p:nvPr/>
        </p:nvPicPr>
        <p:blipFill>
          <a:blip r:embed="rId2"/>
          <a:stretch>
            <a:fillRect/>
          </a:stretch>
        </p:blipFill>
        <p:spPr>
          <a:xfrm>
            <a:off x="8515038" y="2353669"/>
            <a:ext cx="3299746" cy="1409822"/>
          </a:xfrm>
          <a:prstGeom prst="rect">
            <a:avLst/>
          </a:prstGeom>
          <a:ln>
            <a:solidFill>
              <a:schemeClr val="accent6">
                <a:lumMod val="75000"/>
              </a:schemeClr>
            </a:solidFill>
          </a:ln>
        </p:spPr>
      </p:pic>
      <p:pic>
        <p:nvPicPr>
          <p:cNvPr id="5" name="Picture 4"/>
          <p:cNvPicPr>
            <a:picLocks noChangeAspect="1"/>
          </p:cNvPicPr>
          <p:nvPr/>
        </p:nvPicPr>
        <p:blipFill>
          <a:blip r:embed="rId3"/>
          <a:stretch>
            <a:fillRect/>
          </a:stretch>
        </p:blipFill>
        <p:spPr>
          <a:xfrm>
            <a:off x="8568383" y="4301971"/>
            <a:ext cx="3246401" cy="1379340"/>
          </a:xfrm>
          <a:prstGeom prst="rect">
            <a:avLst/>
          </a:prstGeom>
          <a:ln>
            <a:solidFill>
              <a:schemeClr val="accent6">
                <a:lumMod val="75000"/>
              </a:schemeClr>
            </a:solidFill>
          </a:ln>
        </p:spPr>
      </p:pic>
      <p:sp>
        <p:nvSpPr>
          <p:cNvPr id="6" name="TextBox 5"/>
          <p:cNvSpPr txBox="1"/>
          <p:nvPr/>
        </p:nvSpPr>
        <p:spPr>
          <a:xfrm>
            <a:off x="8893023" y="3763491"/>
            <a:ext cx="2543773" cy="369332"/>
          </a:xfrm>
          <a:prstGeom prst="rect">
            <a:avLst/>
          </a:prstGeom>
          <a:noFill/>
        </p:spPr>
        <p:txBody>
          <a:bodyPr wrap="none" rtlCol="0">
            <a:spAutoFit/>
          </a:bodyPr>
          <a:lstStyle/>
          <a:p>
            <a:r>
              <a:rPr lang="en-IN" dirty="0" smtClean="0"/>
              <a:t>SGD without Momentum</a:t>
            </a:r>
            <a:endParaRPr lang="en-IN" dirty="0"/>
          </a:p>
        </p:txBody>
      </p:sp>
      <p:sp>
        <p:nvSpPr>
          <p:cNvPr id="7" name="TextBox 6"/>
          <p:cNvSpPr txBox="1"/>
          <p:nvPr/>
        </p:nvSpPr>
        <p:spPr>
          <a:xfrm>
            <a:off x="9079995" y="5672233"/>
            <a:ext cx="2223173" cy="369332"/>
          </a:xfrm>
          <a:prstGeom prst="rect">
            <a:avLst/>
          </a:prstGeom>
          <a:noFill/>
        </p:spPr>
        <p:txBody>
          <a:bodyPr wrap="none" rtlCol="0">
            <a:spAutoFit/>
          </a:bodyPr>
          <a:lstStyle/>
          <a:p>
            <a:r>
              <a:rPr lang="en-IN" dirty="0" smtClean="0"/>
              <a:t>SGD with Momentum</a:t>
            </a:r>
            <a:endParaRPr lang="en-IN" dirty="0"/>
          </a:p>
        </p:txBody>
      </p:sp>
      <p:sp>
        <p:nvSpPr>
          <p:cNvPr id="8" name="Rectangle 7"/>
          <p:cNvSpPr/>
          <p:nvPr/>
        </p:nvSpPr>
        <p:spPr>
          <a:xfrm>
            <a:off x="457053" y="989985"/>
            <a:ext cx="7717200" cy="5355312"/>
          </a:xfrm>
          <a:prstGeom prst="rect">
            <a:avLst/>
          </a:prstGeom>
          <a:ln>
            <a:solidFill>
              <a:schemeClr val="accent6">
                <a:lumMod val="75000"/>
              </a:schemeClr>
            </a:solidFill>
          </a:ln>
        </p:spPr>
        <p:txBody>
          <a:bodyPr wrap="square">
            <a:spAutoFit/>
          </a:bodyPr>
          <a:lstStyle/>
          <a:p>
            <a:pPr algn="just"/>
            <a:r>
              <a:rPr lang="en-US" dirty="0" smtClean="0">
                <a:solidFill>
                  <a:srgbClr val="FF0000"/>
                </a:solidFill>
                <a:latin typeface="Bookman Old Style" pitchFamily="18" charset="0"/>
                <a:cs typeface="Arial" panose="020B0604020202020204" pitchFamily="34" charset="0"/>
              </a:rPr>
              <a:t>Loss landscape | </a:t>
            </a:r>
            <a:r>
              <a:rPr lang="en-US" u="sng" dirty="0" smtClean="0">
                <a:solidFill>
                  <a:srgbClr val="FF0000"/>
                </a:solidFill>
                <a:latin typeface="Bookman Old Style" pitchFamily="18" charset="0"/>
                <a:cs typeface="Arial" panose="020B0604020202020204" pitchFamily="34" charset="0"/>
              </a:rPr>
              <a:t>Ravines</a:t>
            </a:r>
          </a:p>
          <a:p>
            <a:pPr marL="342900" indent="-342900" algn="just">
              <a:buFontTx/>
              <a:buChar char="-"/>
            </a:pPr>
            <a:r>
              <a:rPr lang="en-US" u="sng" dirty="0" smtClean="0">
                <a:latin typeface="Bookman Old Style" pitchFamily="18" charset="0"/>
                <a:cs typeface="Arial" panose="020B0604020202020204" pitchFamily="34" charset="0"/>
              </a:rPr>
              <a:t>Ravines</a:t>
            </a:r>
            <a:r>
              <a:rPr lang="en-US" dirty="0" smtClean="0">
                <a:latin typeface="Bookman Old Style" pitchFamily="18" charset="0"/>
                <a:cs typeface="Arial" panose="020B0604020202020204" pitchFamily="34" charset="0"/>
              </a:rPr>
              <a:t>: areas </a:t>
            </a:r>
            <a:r>
              <a:rPr lang="en-US" dirty="0">
                <a:latin typeface="Bookman Old Style" pitchFamily="18" charset="0"/>
                <a:cs typeface="Arial" panose="020B0604020202020204" pitchFamily="34" charset="0"/>
              </a:rPr>
              <a:t>where the surface curves much more steeply in </a:t>
            </a:r>
            <a:r>
              <a:rPr lang="en-US" dirty="0" smtClean="0">
                <a:latin typeface="Bookman Old Style" pitchFamily="18" charset="0"/>
                <a:cs typeface="Arial" panose="020B0604020202020204" pitchFamily="34" charset="0"/>
              </a:rPr>
              <a:t>one dimension </a:t>
            </a:r>
            <a:r>
              <a:rPr lang="en-US" dirty="0">
                <a:latin typeface="Bookman Old Style" pitchFamily="18" charset="0"/>
                <a:cs typeface="Arial" panose="020B0604020202020204" pitchFamily="34" charset="0"/>
              </a:rPr>
              <a:t>than in </a:t>
            </a:r>
            <a:r>
              <a:rPr lang="en-US" dirty="0" smtClean="0">
                <a:latin typeface="Bookman Old Style" pitchFamily="18" charset="0"/>
                <a:cs typeface="Arial" panose="020B0604020202020204" pitchFamily="34" charset="0"/>
              </a:rPr>
              <a:t>another</a:t>
            </a:r>
          </a:p>
          <a:p>
            <a:pPr marL="342900" indent="-342900" algn="just">
              <a:buFontTx/>
              <a:buChar char="-"/>
            </a:pPr>
            <a:r>
              <a:rPr lang="en-US" dirty="0" smtClean="0">
                <a:latin typeface="Bookman Old Style" pitchFamily="18" charset="0"/>
                <a:cs typeface="Arial" panose="020B0604020202020204" pitchFamily="34" charset="0"/>
              </a:rPr>
              <a:t>Ravines are common around local optima</a:t>
            </a:r>
          </a:p>
          <a:p>
            <a:pPr marL="342900" indent="-342900" algn="just">
              <a:buFontTx/>
              <a:buChar char="-"/>
            </a:pPr>
            <a:r>
              <a:rPr lang="en-US" dirty="0" smtClean="0">
                <a:latin typeface="Bookman Old Style" pitchFamily="18" charset="0"/>
                <a:cs typeface="Arial" panose="020B0604020202020204" pitchFamily="34" charset="0"/>
              </a:rPr>
              <a:t>High conditioning number of Hessian matrix is an indicator of ravines</a:t>
            </a:r>
          </a:p>
          <a:p>
            <a:pPr algn="just"/>
            <a:endParaRPr lang="en-US" dirty="0">
              <a:solidFill>
                <a:srgbClr val="FF0000"/>
              </a:solidFill>
              <a:latin typeface="Bookman Old Style" pitchFamily="18" charset="0"/>
              <a:cs typeface="Arial" panose="020B0604020202020204" pitchFamily="34" charset="0"/>
            </a:endParaRPr>
          </a:p>
          <a:p>
            <a:pPr algn="just"/>
            <a:r>
              <a:rPr lang="en-US" dirty="0" smtClean="0">
                <a:solidFill>
                  <a:srgbClr val="FF0000"/>
                </a:solidFill>
                <a:latin typeface="Bookman Old Style" pitchFamily="18" charset="0"/>
                <a:cs typeface="Arial" panose="020B0604020202020204" pitchFamily="34" charset="0"/>
              </a:rPr>
              <a:t>How SGD without momentum deals the ravines</a:t>
            </a:r>
            <a:endParaRPr lang="en-US" dirty="0" smtClean="0">
              <a:latin typeface="Bookman Old Style" pitchFamily="18" charset="0"/>
              <a:cs typeface="Arial" panose="020B0604020202020204" pitchFamily="34" charset="0"/>
            </a:endParaRPr>
          </a:p>
          <a:p>
            <a:pPr marL="342900" indent="-342900" algn="just">
              <a:buFontTx/>
              <a:buChar char="-"/>
            </a:pPr>
            <a:r>
              <a:rPr lang="en-US" dirty="0">
                <a:latin typeface="Bookman Old Style" pitchFamily="18" charset="0"/>
                <a:cs typeface="Arial" panose="020B0604020202020204" pitchFamily="34" charset="0"/>
              </a:rPr>
              <a:t>SGD has trouble navigating </a:t>
            </a:r>
            <a:r>
              <a:rPr lang="en-US" dirty="0" smtClean="0">
                <a:latin typeface="Bookman Old Style" pitchFamily="18" charset="0"/>
                <a:cs typeface="Arial" panose="020B0604020202020204" pitchFamily="34" charset="0"/>
              </a:rPr>
              <a:t>ravines</a:t>
            </a:r>
          </a:p>
          <a:p>
            <a:pPr marL="342900" indent="-342900" algn="just">
              <a:buFontTx/>
              <a:buChar char="-"/>
            </a:pPr>
            <a:r>
              <a:rPr lang="en-US" dirty="0" smtClean="0">
                <a:latin typeface="Bookman Old Style" pitchFamily="18" charset="0"/>
                <a:cs typeface="Arial" panose="020B0604020202020204" pitchFamily="34" charset="0"/>
              </a:rPr>
              <a:t>Oscillates </a:t>
            </a:r>
            <a:r>
              <a:rPr lang="en-US" dirty="0">
                <a:latin typeface="Bookman Old Style" pitchFamily="18" charset="0"/>
                <a:cs typeface="Arial" panose="020B0604020202020204" pitchFamily="34" charset="0"/>
              </a:rPr>
              <a:t>across the slopes of the ravine </a:t>
            </a:r>
            <a:endParaRPr lang="en-US" dirty="0" smtClean="0">
              <a:latin typeface="Bookman Old Style" pitchFamily="18" charset="0"/>
              <a:cs typeface="Arial" panose="020B0604020202020204" pitchFamily="34" charset="0"/>
            </a:endParaRPr>
          </a:p>
          <a:p>
            <a:pPr marL="342900" indent="-342900" algn="just">
              <a:buFontTx/>
              <a:buChar char="-"/>
            </a:pPr>
            <a:r>
              <a:rPr lang="en-US" dirty="0" smtClean="0">
                <a:latin typeface="Bookman Old Style" pitchFamily="18" charset="0"/>
                <a:cs typeface="Arial" panose="020B0604020202020204" pitchFamily="34" charset="0"/>
              </a:rPr>
              <a:t>Hesitant </a:t>
            </a:r>
            <a:r>
              <a:rPr lang="en-US" dirty="0">
                <a:latin typeface="Bookman Old Style" pitchFamily="18" charset="0"/>
                <a:cs typeface="Arial" panose="020B0604020202020204" pitchFamily="34" charset="0"/>
              </a:rPr>
              <a:t>progress along the </a:t>
            </a:r>
            <a:r>
              <a:rPr lang="en-US" dirty="0" smtClean="0">
                <a:latin typeface="Bookman Old Style" pitchFamily="18" charset="0"/>
                <a:cs typeface="Arial" panose="020B0604020202020204" pitchFamily="34" charset="0"/>
              </a:rPr>
              <a:t>bottom towards </a:t>
            </a:r>
            <a:r>
              <a:rPr lang="en-US" dirty="0">
                <a:latin typeface="Bookman Old Style" pitchFamily="18" charset="0"/>
                <a:cs typeface="Arial" panose="020B0604020202020204" pitchFamily="34" charset="0"/>
              </a:rPr>
              <a:t>the local optimum</a:t>
            </a:r>
            <a:endParaRPr lang="en-US" dirty="0" smtClean="0">
              <a:latin typeface="Bookman Old Style" pitchFamily="18" charset="0"/>
              <a:cs typeface="Arial" panose="020B0604020202020204" pitchFamily="34" charset="0"/>
            </a:endParaRPr>
          </a:p>
          <a:p>
            <a:pPr algn="just"/>
            <a:endParaRPr lang="en-US" dirty="0" smtClean="0">
              <a:solidFill>
                <a:srgbClr val="FF0000"/>
              </a:solidFill>
              <a:latin typeface="Bookman Old Style" pitchFamily="18" charset="0"/>
              <a:cs typeface="Arial" panose="020B0604020202020204" pitchFamily="34" charset="0"/>
            </a:endParaRPr>
          </a:p>
          <a:p>
            <a:pPr algn="just"/>
            <a:r>
              <a:rPr lang="en-US" dirty="0" smtClean="0">
                <a:solidFill>
                  <a:srgbClr val="FF0000"/>
                </a:solidFill>
                <a:latin typeface="Bookman Old Style" pitchFamily="18" charset="0"/>
                <a:cs typeface="Arial" panose="020B0604020202020204" pitchFamily="34" charset="0"/>
              </a:rPr>
              <a:t>How SGD with momentum deals the ravines</a:t>
            </a:r>
            <a:endParaRPr lang="en-US" dirty="0">
              <a:latin typeface="Bookman Old Style" pitchFamily="18" charset="0"/>
              <a:cs typeface="Arial" panose="020B0604020202020204" pitchFamily="34" charset="0"/>
            </a:endParaRPr>
          </a:p>
          <a:p>
            <a:pPr marL="342900" indent="-342900" algn="just">
              <a:buFontTx/>
              <a:buChar char="-"/>
            </a:pPr>
            <a:r>
              <a:rPr lang="en-US" u="sng" dirty="0" smtClean="0">
                <a:latin typeface="Bookman Old Style" pitchFamily="18" charset="0"/>
                <a:cs typeface="Arial" panose="020B0604020202020204" pitchFamily="34" charset="0"/>
              </a:rPr>
              <a:t>Momentum</a:t>
            </a:r>
            <a:r>
              <a:rPr lang="en-US" dirty="0" smtClean="0">
                <a:latin typeface="Bookman Old Style" pitchFamily="18" charset="0"/>
                <a:cs typeface="Arial" panose="020B0604020202020204" pitchFamily="34" charset="0"/>
              </a:rPr>
              <a:t>: </a:t>
            </a:r>
          </a:p>
          <a:p>
            <a:pPr marL="800100" lvl="1" indent="-342900" algn="just">
              <a:buFontTx/>
              <a:buChar char="-"/>
            </a:pPr>
            <a:r>
              <a:rPr lang="en-US" dirty="0" smtClean="0">
                <a:latin typeface="Bookman Old Style" pitchFamily="18" charset="0"/>
                <a:cs typeface="Arial" panose="020B0604020202020204" pitchFamily="34" charset="0"/>
              </a:rPr>
              <a:t>It is a </a:t>
            </a:r>
            <a:r>
              <a:rPr lang="en-US" dirty="0">
                <a:latin typeface="Bookman Old Style" pitchFamily="18" charset="0"/>
                <a:cs typeface="Arial" panose="020B0604020202020204" pitchFamily="34" charset="0"/>
              </a:rPr>
              <a:t>method that helps accelerate SGD in the relevant direction and </a:t>
            </a:r>
            <a:r>
              <a:rPr lang="en-US" dirty="0" smtClean="0">
                <a:latin typeface="Bookman Old Style" pitchFamily="18" charset="0"/>
                <a:cs typeface="Arial" panose="020B0604020202020204" pitchFamily="34" charset="0"/>
              </a:rPr>
              <a:t>dampens Oscillations</a:t>
            </a:r>
          </a:p>
          <a:p>
            <a:pPr marL="342900" indent="-342900" algn="just">
              <a:buFontTx/>
              <a:buChar char="-"/>
            </a:pPr>
            <a:r>
              <a:rPr lang="en-US" dirty="0" smtClean="0">
                <a:latin typeface="Bookman Old Style" pitchFamily="18" charset="0"/>
                <a:cs typeface="Arial" panose="020B0604020202020204" pitchFamily="34" charset="0"/>
              </a:rPr>
              <a:t>So it solves two problems:</a:t>
            </a:r>
          </a:p>
          <a:p>
            <a:pPr marL="800100" lvl="1" indent="-342900" algn="just">
              <a:buFontTx/>
              <a:buChar char="-"/>
            </a:pPr>
            <a:r>
              <a:rPr lang="en-US" dirty="0" smtClean="0">
                <a:solidFill>
                  <a:srgbClr val="FF0066"/>
                </a:solidFill>
                <a:latin typeface="Bookman Old Style" pitchFamily="18" charset="0"/>
                <a:cs typeface="Arial" panose="020B0604020202020204" pitchFamily="34" charset="0"/>
              </a:rPr>
              <a:t>Poor conditioning (i.e. ravines) </a:t>
            </a:r>
            <a:r>
              <a:rPr lang="en-US" dirty="0" smtClean="0">
                <a:latin typeface="Bookman Old Style" pitchFamily="18" charset="0"/>
                <a:cs typeface="Arial" panose="020B0604020202020204" pitchFamily="34" charset="0"/>
              </a:rPr>
              <a:t>of the Hessian matrix</a:t>
            </a:r>
          </a:p>
          <a:p>
            <a:pPr marL="800100" lvl="1" indent="-342900" algn="just">
              <a:buFontTx/>
              <a:buChar char="-"/>
            </a:pPr>
            <a:r>
              <a:rPr lang="en-US" dirty="0" smtClean="0">
                <a:solidFill>
                  <a:srgbClr val="FF0066"/>
                </a:solidFill>
                <a:latin typeface="Bookman Old Style" pitchFamily="18" charset="0"/>
                <a:cs typeface="Arial" panose="020B0604020202020204" pitchFamily="34" charset="0"/>
              </a:rPr>
              <a:t>High variance (i.e. oscillations) </a:t>
            </a:r>
            <a:r>
              <a:rPr lang="en-US" dirty="0" smtClean="0">
                <a:latin typeface="Bookman Old Style" pitchFamily="18" charset="0"/>
                <a:cs typeface="Arial" panose="020B0604020202020204" pitchFamily="34" charset="0"/>
              </a:rPr>
              <a:t>in SGD</a:t>
            </a:r>
          </a:p>
        </p:txBody>
      </p:sp>
      <p:sp>
        <p:nvSpPr>
          <p:cNvPr id="9" name="Rectangle 8"/>
          <p:cNvSpPr/>
          <p:nvPr/>
        </p:nvSpPr>
        <p:spPr>
          <a:xfrm>
            <a:off x="472449" y="391951"/>
            <a:ext cx="1709122" cy="400110"/>
          </a:xfrm>
          <a:prstGeom prst="rect">
            <a:avLst/>
          </a:prstGeom>
          <a:ln>
            <a:solidFill>
              <a:schemeClr val="accent6">
                <a:lumMod val="75000"/>
              </a:schemeClr>
            </a:solidFill>
          </a:ln>
        </p:spPr>
        <p:txBody>
          <a:bodyPr wrap="none">
            <a:spAutoFit/>
          </a:bodyPr>
          <a:lstStyle/>
          <a:p>
            <a:r>
              <a:rPr lang="en-IN" sz="2000" b="1" dirty="0" smtClean="0">
                <a:latin typeface="Bookman Old Style" pitchFamily="18" charset="0"/>
                <a:cs typeface="Arial" panose="020B0604020202020204" pitchFamily="34" charset="0"/>
              </a:rPr>
              <a:t>Momentum</a:t>
            </a:r>
            <a:endParaRPr lang="en-IN" sz="2000" b="1" dirty="0">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 xmlns:p14="http://schemas.microsoft.com/office/powerpoint/2010/main" val="2794298962"/>
              </p:ext>
            </p:extLst>
          </p:nvPr>
        </p:nvGraphicFramePr>
        <p:xfrm>
          <a:off x="402464" y="318608"/>
          <a:ext cx="7940720" cy="370840"/>
        </p:xfrm>
        <a:graphic>
          <a:graphicData uri="http://schemas.openxmlformats.org/drawingml/2006/table">
            <a:tbl>
              <a:tblPr firstRow="1" bandRow="1">
                <a:tableStyleId>{5C22544A-7EE6-4342-B048-85BDC9FD1C3A}</a:tableStyleId>
              </a:tblPr>
              <a:tblGrid>
                <a:gridCol w="7940720"/>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smtClean="0">
                          <a:solidFill>
                            <a:srgbClr val="210CBA"/>
                          </a:solidFill>
                          <a:latin typeface="Bookman Old Style" pitchFamily="18" charset="0"/>
                          <a:cs typeface="Arial" panose="020B0604020202020204" pitchFamily="34" charset="0"/>
                        </a:rPr>
                        <a:t>Optimization for Training Deep Models </a:t>
                      </a:r>
                      <a:r>
                        <a:rPr lang="en-IN" sz="1800" b="0" dirty="0" smtClean="0">
                          <a:solidFill>
                            <a:schemeClr val="tx1"/>
                          </a:solidFill>
                          <a:latin typeface="Arial" panose="020B0604020202020204" pitchFamily="34" charset="0"/>
                          <a:cs typeface="Arial" panose="020B0604020202020204" pitchFamily="34" charset="0"/>
                        </a:rPr>
                        <a:t>|</a:t>
                      </a:r>
                      <a:endParaRPr lang="en-IN" sz="1800" b="0" dirty="0" smtClean="0">
                        <a:solidFill>
                          <a:srgbClr val="FF0066"/>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 name="Rectangle 2"/>
          <p:cNvSpPr/>
          <p:nvPr/>
        </p:nvSpPr>
        <p:spPr>
          <a:xfrm>
            <a:off x="5377520" y="332256"/>
            <a:ext cx="1555234" cy="369332"/>
          </a:xfrm>
          <a:prstGeom prst="rect">
            <a:avLst/>
          </a:prstGeom>
        </p:spPr>
        <p:txBody>
          <a:bodyPr wrap="none">
            <a:spAutoFit/>
          </a:bodyPr>
          <a:lstStyle/>
          <a:p>
            <a:r>
              <a:rPr lang="en-IN" b="1" dirty="0" smtClean="0">
                <a:solidFill>
                  <a:srgbClr val="FF0066"/>
                </a:solidFill>
                <a:latin typeface="Bookman Old Style" pitchFamily="18" charset="0"/>
                <a:cs typeface="Arial" panose="020B0604020202020204" pitchFamily="34" charset="0"/>
              </a:rPr>
              <a:t>Momentum</a:t>
            </a:r>
            <a:endParaRPr lang="en-IN" b="1" dirty="0">
              <a:latin typeface="Bookman Old Style" pitchFamily="18" charset="0"/>
            </a:endParaRPr>
          </a:p>
        </p:txBody>
      </p:sp>
      <p:sp>
        <p:nvSpPr>
          <p:cNvPr id="2" name="TextBox 1"/>
          <p:cNvSpPr txBox="1"/>
          <p:nvPr/>
        </p:nvSpPr>
        <p:spPr>
          <a:xfrm>
            <a:off x="837639" y="2190250"/>
            <a:ext cx="1409360" cy="892552"/>
          </a:xfrm>
          <a:prstGeom prst="rect">
            <a:avLst/>
          </a:prstGeom>
          <a:noFill/>
        </p:spPr>
        <p:txBody>
          <a:bodyPr wrap="none" rtlCol="0">
            <a:spAutoFit/>
          </a:bodyPr>
          <a:lstStyle/>
          <a:p>
            <a:pPr algn="r"/>
            <a:r>
              <a:rPr lang="en-IN" sz="2600" dirty="0" smtClean="0">
                <a:solidFill>
                  <a:srgbClr val="210CBA"/>
                </a:solidFill>
                <a:latin typeface="Bookman Old Style" pitchFamily="18" charset="0"/>
                <a:cs typeface="Arial" panose="020B0604020202020204" pitchFamily="34" charset="0"/>
              </a:rPr>
              <a:t>From</a:t>
            </a:r>
          </a:p>
          <a:p>
            <a:pPr algn="r"/>
            <a:r>
              <a:rPr lang="en-IN" sz="2600" dirty="0" smtClean="0">
                <a:solidFill>
                  <a:srgbClr val="210CBA"/>
                </a:solidFill>
                <a:latin typeface="Bookman Old Style" pitchFamily="18" charset="0"/>
                <a:cs typeface="Arial" panose="020B0604020202020204" pitchFamily="34" charset="0"/>
              </a:rPr>
              <a:t>Physics</a:t>
            </a:r>
            <a:endParaRPr lang="en-IN" sz="2600" dirty="0">
              <a:solidFill>
                <a:srgbClr val="210CBA"/>
              </a:solidFill>
              <a:latin typeface="Bookman Old Style" pitchFamily="18" charset="0"/>
              <a:cs typeface="Arial" panose="020B0604020202020204" pitchFamily="34" charset="0"/>
            </a:endParaRPr>
          </a:p>
        </p:txBody>
      </p:sp>
      <p:cxnSp>
        <p:nvCxnSpPr>
          <p:cNvPr id="12" name="Straight Connector 11"/>
          <p:cNvCxnSpPr/>
          <p:nvPr/>
        </p:nvCxnSpPr>
        <p:spPr>
          <a:xfrm>
            <a:off x="2343491" y="2151305"/>
            <a:ext cx="0" cy="1051560"/>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451310" y="2207722"/>
            <a:ext cx="3166251" cy="923330"/>
          </a:xfrm>
          <a:prstGeom prst="rect">
            <a:avLst/>
          </a:prstGeom>
          <a:noFill/>
        </p:spPr>
        <p:txBody>
          <a:bodyPr wrap="none" rtlCol="0">
            <a:spAutoFit/>
          </a:bodyPr>
          <a:lstStyle/>
          <a:p>
            <a:r>
              <a:rPr lang="en-IN" dirty="0" smtClean="0">
                <a:latin typeface="Arial" panose="020B0604020202020204" pitchFamily="34" charset="0"/>
                <a:cs typeface="Arial" panose="020B0604020202020204" pitchFamily="34" charset="0"/>
              </a:rPr>
              <a:t>Momentum = mass x velocity</a:t>
            </a:r>
          </a:p>
          <a:p>
            <a:endParaRPr lang="en-IN" dirty="0" smtClean="0">
              <a:latin typeface="Arial" panose="020B0604020202020204" pitchFamily="34" charset="0"/>
              <a:cs typeface="Arial" panose="020B0604020202020204" pitchFamily="34" charset="0"/>
            </a:endParaRPr>
          </a:p>
          <a:p>
            <a:r>
              <a:rPr lang="en-IN" dirty="0" smtClean="0">
                <a:solidFill>
                  <a:srgbClr val="FF0066"/>
                </a:solidFill>
                <a:latin typeface="Arial" panose="020B0604020202020204" pitchFamily="34" charset="0"/>
                <a:cs typeface="Arial" panose="020B0604020202020204" pitchFamily="34" charset="0"/>
              </a:rPr>
              <a:t>Assume</a:t>
            </a:r>
            <a:r>
              <a:rPr lang="en-IN" dirty="0" smtClean="0">
                <a:latin typeface="Arial" panose="020B0604020202020204" pitchFamily="34" charset="0"/>
                <a:cs typeface="Arial" panose="020B0604020202020204" pitchFamily="34" charset="0"/>
              </a:rPr>
              <a:t>: </a:t>
            </a:r>
            <a:r>
              <a:rPr lang="en-IN" i="1" dirty="0" smtClean="0">
                <a:latin typeface="Arial" panose="020B0604020202020204" pitchFamily="34" charset="0"/>
                <a:cs typeface="Arial" panose="020B0604020202020204" pitchFamily="34" charset="0"/>
              </a:rPr>
              <a:t>mass = 1</a:t>
            </a:r>
            <a:endParaRPr lang="en-IN" i="1" dirty="0">
              <a:latin typeface="Arial" panose="020B0604020202020204" pitchFamily="34" charset="0"/>
              <a:cs typeface="Arial" panose="020B0604020202020204" pitchFamily="34" charset="0"/>
            </a:endParaRPr>
          </a:p>
        </p:txBody>
      </p:sp>
      <p:graphicFrame>
        <p:nvGraphicFramePr>
          <p:cNvPr id="20" name="Object 19"/>
          <p:cNvGraphicFramePr>
            <a:graphicFrameLocks noChangeAspect="1"/>
          </p:cNvGraphicFramePr>
          <p:nvPr>
            <p:extLst>
              <p:ext uri="{D42A27DB-BD31-4B8C-83A1-F6EECF244321}">
                <p14:modId xmlns="" xmlns:p14="http://schemas.microsoft.com/office/powerpoint/2010/main" val="315781318"/>
              </p:ext>
            </p:extLst>
          </p:nvPr>
        </p:nvGraphicFramePr>
        <p:xfrm>
          <a:off x="5857958" y="2207722"/>
          <a:ext cx="1601216" cy="812090"/>
        </p:xfrm>
        <a:graphic>
          <a:graphicData uri="http://schemas.openxmlformats.org/presentationml/2006/ole">
            <p:oleObj spid="_x0000_s57348" name="Equation" r:id="rId3" imgW="774360" imgH="393480" progId="Equation.DSMT4">
              <p:embed/>
            </p:oleObj>
          </a:graphicData>
        </a:graphic>
      </p:graphicFrame>
      <p:sp>
        <p:nvSpPr>
          <p:cNvPr id="22" name="TextBox 21"/>
          <p:cNvSpPr txBox="1"/>
          <p:nvPr/>
        </p:nvSpPr>
        <p:spPr>
          <a:xfrm>
            <a:off x="188160" y="730335"/>
            <a:ext cx="2050561" cy="1169551"/>
          </a:xfrm>
          <a:prstGeom prst="rect">
            <a:avLst/>
          </a:prstGeom>
          <a:noFill/>
        </p:spPr>
        <p:txBody>
          <a:bodyPr wrap="none" rtlCol="0">
            <a:spAutoFit/>
          </a:bodyPr>
          <a:lstStyle/>
          <a:p>
            <a:pPr algn="r"/>
            <a:r>
              <a:rPr lang="en-IN" sz="2600" dirty="0" smtClean="0">
                <a:solidFill>
                  <a:srgbClr val="210CBA"/>
                </a:solidFill>
                <a:latin typeface="Bookman Old Style" pitchFamily="18" charset="0"/>
                <a:cs typeface="Arial" panose="020B0604020202020204" pitchFamily="34" charset="0"/>
              </a:rPr>
              <a:t>SGD</a:t>
            </a:r>
          </a:p>
          <a:p>
            <a:pPr algn="r"/>
            <a:r>
              <a:rPr lang="en-IN" dirty="0" smtClean="0">
                <a:solidFill>
                  <a:srgbClr val="210CBA"/>
                </a:solidFill>
                <a:latin typeface="Bookman Old Style" pitchFamily="18" charset="0"/>
                <a:cs typeface="Arial" panose="020B0604020202020204" pitchFamily="34" charset="0"/>
              </a:rPr>
              <a:t>with out</a:t>
            </a:r>
          </a:p>
          <a:p>
            <a:pPr algn="r"/>
            <a:r>
              <a:rPr lang="en-IN" sz="2600" dirty="0" smtClean="0">
                <a:solidFill>
                  <a:srgbClr val="210CBA"/>
                </a:solidFill>
                <a:latin typeface="Bookman Old Style" pitchFamily="18" charset="0"/>
                <a:cs typeface="Arial" panose="020B0604020202020204" pitchFamily="34" charset="0"/>
              </a:rPr>
              <a:t>Momentum</a:t>
            </a:r>
          </a:p>
        </p:txBody>
      </p:sp>
      <p:cxnSp>
        <p:nvCxnSpPr>
          <p:cNvPr id="23" name="Straight Connector 22"/>
          <p:cNvCxnSpPr/>
          <p:nvPr/>
        </p:nvCxnSpPr>
        <p:spPr>
          <a:xfrm>
            <a:off x="2340443" y="721793"/>
            <a:ext cx="0" cy="1161871"/>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59594" y="3447211"/>
            <a:ext cx="1463862" cy="892552"/>
          </a:xfrm>
          <a:prstGeom prst="rect">
            <a:avLst/>
          </a:prstGeom>
          <a:noFill/>
        </p:spPr>
        <p:txBody>
          <a:bodyPr wrap="none" rtlCol="0">
            <a:spAutoFit/>
          </a:bodyPr>
          <a:lstStyle/>
          <a:p>
            <a:pPr algn="r"/>
            <a:r>
              <a:rPr lang="en-IN" sz="2600" dirty="0" smtClean="0">
                <a:solidFill>
                  <a:srgbClr val="210CBA"/>
                </a:solidFill>
                <a:latin typeface="Bookman Old Style" pitchFamily="18" charset="0"/>
                <a:cs typeface="Arial" panose="020B0604020202020204" pitchFamily="34" charset="0"/>
              </a:rPr>
              <a:t>The two</a:t>
            </a:r>
          </a:p>
          <a:p>
            <a:pPr algn="r"/>
            <a:r>
              <a:rPr lang="en-IN" sz="2600" dirty="0" smtClean="0">
                <a:solidFill>
                  <a:srgbClr val="210CBA"/>
                </a:solidFill>
                <a:latin typeface="Bookman Old Style" pitchFamily="18" charset="0"/>
                <a:cs typeface="Arial" panose="020B0604020202020204" pitchFamily="34" charset="0"/>
              </a:rPr>
              <a:t>Forces</a:t>
            </a:r>
            <a:endParaRPr lang="en-IN" sz="2600" dirty="0">
              <a:solidFill>
                <a:srgbClr val="210CBA"/>
              </a:solidFill>
              <a:latin typeface="Bookman Old Style" pitchFamily="18" charset="0"/>
              <a:cs typeface="Arial" panose="020B0604020202020204" pitchFamily="34" charset="0"/>
            </a:endParaRPr>
          </a:p>
        </p:txBody>
      </p:sp>
      <p:cxnSp>
        <p:nvCxnSpPr>
          <p:cNvPr id="32" name="Straight Connector 31"/>
          <p:cNvCxnSpPr/>
          <p:nvPr/>
        </p:nvCxnSpPr>
        <p:spPr>
          <a:xfrm>
            <a:off x="2122075" y="3419273"/>
            <a:ext cx="0" cy="1051560"/>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80145" y="4547616"/>
            <a:ext cx="2058577" cy="1292662"/>
          </a:xfrm>
          <a:prstGeom prst="rect">
            <a:avLst/>
          </a:prstGeom>
          <a:noFill/>
        </p:spPr>
        <p:txBody>
          <a:bodyPr wrap="none" rtlCol="0">
            <a:spAutoFit/>
          </a:bodyPr>
          <a:lstStyle/>
          <a:p>
            <a:pPr algn="r"/>
            <a:r>
              <a:rPr lang="en-IN" sz="2600" dirty="0" smtClean="0">
                <a:solidFill>
                  <a:srgbClr val="210CBA"/>
                </a:solidFill>
                <a:latin typeface="Bookman Old Style" pitchFamily="18" charset="0"/>
                <a:cs typeface="Arial" panose="020B0604020202020204" pitchFamily="34" charset="0"/>
              </a:rPr>
              <a:t>SGD</a:t>
            </a:r>
          </a:p>
          <a:p>
            <a:pPr algn="r"/>
            <a:r>
              <a:rPr lang="en-IN" sz="2600" dirty="0">
                <a:solidFill>
                  <a:srgbClr val="210CBA"/>
                </a:solidFill>
                <a:latin typeface="Bookman Old Style" pitchFamily="18" charset="0"/>
                <a:cs typeface="Arial" panose="020B0604020202020204" pitchFamily="34" charset="0"/>
              </a:rPr>
              <a:t>w</a:t>
            </a:r>
            <a:r>
              <a:rPr lang="en-IN" sz="2600" dirty="0" smtClean="0">
                <a:solidFill>
                  <a:srgbClr val="210CBA"/>
                </a:solidFill>
                <a:latin typeface="Bookman Old Style" pitchFamily="18" charset="0"/>
                <a:cs typeface="Arial" panose="020B0604020202020204" pitchFamily="34" charset="0"/>
              </a:rPr>
              <a:t>ith </a:t>
            </a:r>
          </a:p>
          <a:p>
            <a:pPr algn="r"/>
            <a:r>
              <a:rPr lang="en-IN" sz="2600" dirty="0" smtClean="0">
                <a:solidFill>
                  <a:srgbClr val="210CBA"/>
                </a:solidFill>
                <a:latin typeface="Bookman Old Style" pitchFamily="18" charset="0"/>
                <a:cs typeface="Arial" panose="020B0604020202020204" pitchFamily="34" charset="0"/>
              </a:rPr>
              <a:t>momentum</a:t>
            </a:r>
            <a:endParaRPr lang="en-IN" sz="2600" dirty="0">
              <a:solidFill>
                <a:srgbClr val="210CBA"/>
              </a:solidFill>
              <a:latin typeface="Bookman Old Style" pitchFamily="18" charset="0"/>
              <a:cs typeface="Arial" panose="020B0604020202020204" pitchFamily="34" charset="0"/>
            </a:endParaRPr>
          </a:p>
        </p:txBody>
      </p:sp>
      <p:cxnSp>
        <p:nvCxnSpPr>
          <p:cNvPr id="38" name="Straight Connector 37"/>
          <p:cNvCxnSpPr/>
          <p:nvPr/>
        </p:nvCxnSpPr>
        <p:spPr>
          <a:xfrm rot="5400000">
            <a:off x="1510670" y="5414806"/>
            <a:ext cx="1467903" cy="12770"/>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4"/>
          <a:stretch>
            <a:fillRect/>
          </a:stretch>
        </p:blipFill>
        <p:spPr>
          <a:xfrm>
            <a:off x="8228432" y="495526"/>
            <a:ext cx="3299746" cy="1409822"/>
          </a:xfrm>
          <a:prstGeom prst="rect">
            <a:avLst/>
          </a:prstGeom>
        </p:spPr>
      </p:pic>
      <p:pic>
        <p:nvPicPr>
          <p:cNvPr id="42" name="Picture 41"/>
          <p:cNvPicPr>
            <a:picLocks noChangeAspect="1"/>
          </p:cNvPicPr>
          <p:nvPr/>
        </p:nvPicPr>
        <p:blipFill>
          <a:blip r:embed="rId5"/>
          <a:stretch>
            <a:fillRect/>
          </a:stretch>
        </p:blipFill>
        <p:spPr>
          <a:xfrm>
            <a:off x="8390966" y="2365354"/>
            <a:ext cx="3246401" cy="1379340"/>
          </a:xfrm>
          <a:prstGeom prst="rect">
            <a:avLst/>
          </a:prstGeom>
        </p:spPr>
      </p:pic>
      <p:sp>
        <p:nvSpPr>
          <p:cNvPr id="43" name="TextBox 42"/>
          <p:cNvSpPr txBox="1"/>
          <p:nvPr/>
        </p:nvSpPr>
        <p:spPr>
          <a:xfrm>
            <a:off x="8606425" y="1932370"/>
            <a:ext cx="3009157" cy="369332"/>
          </a:xfrm>
          <a:prstGeom prst="rect">
            <a:avLst/>
          </a:prstGeom>
          <a:noFill/>
        </p:spPr>
        <p:txBody>
          <a:bodyPr wrap="none" rtlCol="0">
            <a:spAutoFit/>
          </a:bodyPr>
          <a:lstStyle/>
          <a:p>
            <a:r>
              <a:rPr lang="en-IN" dirty="0" smtClean="0">
                <a:latin typeface="Bookman Old Style" pitchFamily="18" charset="0"/>
              </a:rPr>
              <a:t>SGD without Momentum</a:t>
            </a:r>
            <a:endParaRPr lang="en-IN" dirty="0">
              <a:latin typeface="Bookman Old Style" pitchFamily="18" charset="0"/>
            </a:endParaRPr>
          </a:p>
        </p:txBody>
      </p:sp>
      <p:sp>
        <p:nvSpPr>
          <p:cNvPr id="44" name="TextBox 43"/>
          <p:cNvSpPr txBox="1"/>
          <p:nvPr/>
        </p:nvSpPr>
        <p:spPr>
          <a:xfrm>
            <a:off x="8902578" y="3749870"/>
            <a:ext cx="2634054" cy="369332"/>
          </a:xfrm>
          <a:prstGeom prst="rect">
            <a:avLst/>
          </a:prstGeom>
          <a:noFill/>
        </p:spPr>
        <p:txBody>
          <a:bodyPr wrap="none" rtlCol="0">
            <a:spAutoFit/>
          </a:bodyPr>
          <a:lstStyle/>
          <a:p>
            <a:r>
              <a:rPr lang="en-IN" dirty="0" smtClean="0">
                <a:latin typeface="Bookman Old Style" pitchFamily="18" charset="0"/>
              </a:rPr>
              <a:t>SGD with Momentum</a:t>
            </a:r>
            <a:endParaRPr lang="en-IN" dirty="0">
              <a:latin typeface="Bookman Old Style" pitchFamily="18" charset="0"/>
            </a:endParaRPr>
          </a:p>
        </p:txBody>
      </p:sp>
      <p:cxnSp>
        <p:nvCxnSpPr>
          <p:cNvPr id="52" name="Straight Connector 51"/>
          <p:cNvCxnSpPr/>
          <p:nvPr/>
        </p:nvCxnSpPr>
        <p:spPr>
          <a:xfrm>
            <a:off x="5727225" y="2151305"/>
            <a:ext cx="0" cy="1051560"/>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5503763" y="5408228"/>
            <a:ext cx="1481546" cy="12278"/>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6215426" y="4759336"/>
            <a:ext cx="5521649" cy="923330"/>
          </a:xfrm>
          <a:prstGeom prst="rect">
            <a:avLst/>
          </a:prstGeom>
          <a:noFill/>
        </p:spPr>
        <p:txBody>
          <a:bodyPr wrap="square" rtlCol="0">
            <a:spAutoFit/>
          </a:bodyPr>
          <a:lstStyle/>
          <a:p>
            <a:pPr marL="285750" indent="-285750">
              <a:buFontTx/>
              <a:buChar char="-"/>
            </a:pPr>
            <a:r>
              <a:rPr lang="en-IN" dirty="0" smtClean="0">
                <a:solidFill>
                  <a:srgbClr val="00B050"/>
                </a:solidFill>
                <a:latin typeface="Bookman Old Style" pitchFamily="18" charset="0"/>
                <a:cs typeface="Arial" panose="020B0604020202020204" pitchFamily="34" charset="0"/>
              </a:rPr>
              <a:t>Update vector of the past time stamp</a:t>
            </a:r>
          </a:p>
          <a:p>
            <a:pPr marL="285750" indent="-285750">
              <a:buFontTx/>
              <a:buChar char="-"/>
            </a:pPr>
            <a:r>
              <a:rPr lang="en-IN" dirty="0" smtClean="0">
                <a:solidFill>
                  <a:srgbClr val="FF0066"/>
                </a:solidFill>
                <a:latin typeface="Bookman Old Style" pitchFamily="18" charset="0"/>
                <a:cs typeface="Arial" panose="020B0604020202020204" pitchFamily="34" charset="0"/>
              </a:rPr>
              <a:t>Update vector of current time stamp</a:t>
            </a:r>
          </a:p>
          <a:p>
            <a:pPr marL="285750" indent="-285750">
              <a:buFontTx/>
              <a:buChar char="-"/>
            </a:pPr>
            <a:r>
              <a:rPr lang="en-IN" dirty="0" smtClean="0">
                <a:latin typeface="Bookman Old Style" pitchFamily="18" charset="0"/>
                <a:cs typeface="Arial" panose="020B0604020202020204" pitchFamily="34" charset="0"/>
              </a:rPr>
              <a:t>The </a:t>
            </a:r>
            <a:r>
              <a:rPr lang="en-IN" dirty="0">
                <a:latin typeface="Bookman Old Style" pitchFamily="18" charset="0"/>
                <a:cs typeface="Arial" panose="020B0604020202020204" pitchFamily="34" charset="0"/>
              </a:rPr>
              <a:t>momentum term [0,1) </a:t>
            </a:r>
            <a:r>
              <a:rPr lang="en-IN" dirty="0" smtClean="0">
                <a:latin typeface="Bookman Old Style" pitchFamily="18" charset="0"/>
                <a:cs typeface="Arial" panose="020B0604020202020204" pitchFamily="34" charset="0"/>
              </a:rPr>
              <a:t>usually </a:t>
            </a:r>
            <a:r>
              <a:rPr lang="en-IN" dirty="0">
                <a:latin typeface="Bookman Old Style" pitchFamily="18" charset="0"/>
                <a:cs typeface="Arial" panose="020B0604020202020204" pitchFamily="34" charset="0"/>
              </a:rPr>
              <a:t>set to </a:t>
            </a:r>
            <a:r>
              <a:rPr lang="en-IN" dirty="0" smtClean="0">
                <a:solidFill>
                  <a:srgbClr val="FF0066"/>
                </a:solidFill>
                <a:latin typeface="Bookman Old Style" pitchFamily="18" charset="0"/>
                <a:cs typeface="Arial" panose="020B0604020202020204" pitchFamily="34" charset="0"/>
              </a:rPr>
              <a:t>0.9</a:t>
            </a:r>
            <a:endParaRPr lang="en-IN" dirty="0">
              <a:latin typeface="Bookman Old Style" pitchFamily="18" charset="0"/>
              <a:cs typeface="Arial" panose="020B0604020202020204" pitchFamily="34" charset="0"/>
            </a:endParaRPr>
          </a:p>
        </p:txBody>
      </p:sp>
      <p:graphicFrame>
        <p:nvGraphicFramePr>
          <p:cNvPr id="57350" name="Object 6"/>
          <p:cNvGraphicFramePr>
            <a:graphicFrameLocks noChangeAspect="1"/>
          </p:cNvGraphicFramePr>
          <p:nvPr/>
        </p:nvGraphicFramePr>
        <p:xfrm>
          <a:off x="3717925" y="3452813"/>
          <a:ext cx="1079500" cy="519112"/>
        </p:xfrm>
        <a:graphic>
          <a:graphicData uri="http://schemas.openxmlformats.org/presentationml/2006/ole">
            <p:oleObj spid="_x0000_s57350" name="Equation" r:id="rId6" imgW="558720" imgH="253800" progId="Equation.DSMT4">
              <p:embed/>
            </p:oleObj>
          </a:graphicData>
        </a:graphic>
      </p:graphicFrame>
      <p:sp>
        <p:nvSpPr>
          <p:cNvPr id="30" name="TextBox 29"/>
          <p:cNvSpPr txBox="1"/>
          <p:nvPr/>
        </p:nvSpPr>
        <p:spPr>
          <a:xfrm>
            <a:off x="2166982" y="3492887"/>
            <a:ext cx="1569660" cy="369332"/>
          </a:xfrm>
          <a:prstGeom prst="rect">
            <a:avLst/>
          </a:prstGeom>
          <a:noFill/>
        </p:spPr>
        <p:txBody>
          <a:bodyPr wrap="none" rtlCol="0">
            <a:spAutoFit/>
          </a:bodyPr>
          <a:lstStyle/>
          <a:p>
            <a:r>
              <a:rPr lang="en-IN" dirty="0" smtClean="0">
                <a:solidFill>
                  <a:srgbClr val="C00000"/>
                </a:solidFill>
                <a:latin typeface="Arial" panose="020B0604020202020204" pitchFamily="34" charset="0"/>
                <a:cs typeface="Arial" panose="020B0604020202020204" pitchFamily="34" charset="0"/>
              </a:rPr>
              <a:t>One Force is:</a:t>
            </a:r>
          </a:p>
        </p:txBody>
      </p:sp>
      <p:graphicFrame>
        <p:nvGraphicFramePr>
          <p:cNvPr id="57351" name="Object 7"/>
          <p:cNvGraphicFramePr>
            <a:graphicFrameLocks noChangeAspect="1"/>
          </p:cNvGraphicFramePr>
          <p:nvPr/>
        </p:nvGraphicFramePr>
        <p:xfrm>
          <a:off x="3418757" y="3883096"/>
          <a:ext cx="825690" cy="688076"/>
        </p:xfrm>
        <a:graphic>
          <a:graphicData uri="http://schemas.openxmlformats.org/presentationml/2006/ole">
            <p:oleObj spid="_x0000_s57351" name="Equation" r:id="rId7" imgW="304560" imgH="253800" progId="Equation.DSMT4">
              <p:embed/>
            </p:oleObj>
          </a:graphicData>
        </a:graphic>
      </p:graphicFrame>
      <p:sp>
        <p:nvSpPr>
          <p:cNvPr id="33" name="Rectangle 32"/>
          <p:cNvSpPr/>
          <p:nvPr/>
        </p:nvSpPr>
        <p:spPr>
          <a:xfrm>
            <a:off x="2185833" y="4008609"/>
            <a:ext cx="1287532" cy="369332"/>
          </a:xfrm>
          <a:prstGeom prst="rect">
            <a:avLst/>
          </a:prstGeom>
        </p:spPr>
        <p:txBody>
          <a:bodyPr wrap="none">
            <a:spAutoFit/>
          </a:bodyPr>
          <a:lstStyle/>
          <a:p>
            <a:r>
              <a:rPr lang="en-IN" dirty="0" smtClean="0">
                <a:solidFill>
                  <a:srgbClr val="C00000"/>
                </a:solidFill>
                <a:latin typeface="Arial" panose="020B0604020202020204" pitchFamily="34" charset="0"/>
                <a:cs typeface="Arial" panose="020B0604020202020204" pitchFamily="34" charset="0"/>
              </a:rPr>
              <a:t>Another is:</a:t>
            </a:r>
          </a:p>
        </p:txBody>
      </p:sp>
      <p:graphicFrame>
        <p:nvGraphicFramePr>
          <p:cNvPr id="57353" name="Object 9"/>
          <p:cNvGraphicFramePr>
            <a:graphicFrameLocks noChangeAspect="1"/>
          </p:cNvGraphicFramePr>
          <p:nvPr/>
        </p:nvGraphicFramePr>
        <p:xfrm>
          <a:off x="2488251" y="905988"/>
          <a:ext cx="3485712" cy="936460"/>
        </p:xfrm>
        <a:graphic>
          <a:graphicData uri="http://schemas.openxmlformats.org/presentationml/2006/ole">
            <p:oleObj spid="_x0000_s57353" name="Equation" r:id="rId8" imgW="1701720" imgH="457200" progId="Equation.DSMT4">
              <p:embed/>
            </p:oleObj>
          </a:graphicData>
        </a:graphic>
      </p:graphicFrame>
      <p:graphicFrame>
        <p:nvGraphicFramePr>
          <p:cNvPr id="57354" name="Object 10"/>
          <p:cNvGraphicFramePr>
            <a:graphicFrameLocks noChangeAspect="1"/>
          </p:cNvGraphicFramePr>
          <p:nvPr/>
        </p:nvGraphicFramePr>
        <p:xfrm>
          <a:off x="2617788" y="5230813"/>
          <a:ext cx="3319462" cy="965200"/>
        </p:xfrm>
        <a:graphic>
          <a:graphicData uri="http://schemas.openxmlformats.org/presentationml/2006/ole">
            <p:oleObj spid="_x0000_s57354" name="Equation" r:id="rId9" imgW="1485720" imgH="431640" progId="Equation.DSMT4">
              <p:embed/>
            </p:oleObj>
          </a:graphicData>
        </a:graphic>
      </p:graphicFrame>
      <p:graphicFrame>
        <p:nvGraphicFramePr>
          <p:cNvPr id="57355" name="Object 11"/>
          <p:cNvGraphicFramePr>
            <a:graphicFrameLocks noChangeAspect="1"/>
          </p:cNvGraphicFramePr>
          <p:nvPr/>
        </p:nvGraphicFramePr>
        <p:xfrm>
          <a:off x="2522538" y="4767263"/>
          <a:ext cx="1868487" cy="541337"/>
        </p:xfrm>
        <a:graphic>
          <a:graphicData uri="http://schemas.openxmlformats.org/presentationml/2006/ole">
            <p:oleObj spid="_x0000_s57355" name="Equation" r:id="rId10" imgW="876240" imgH="228600" progId="Equation.DSMT4">
              <p:embed/>
            </p:oleObj>
          </a:graphicData>
        </a:graphic>
      </p:graphicFrame>
      <p:sp>
        <p:nvSpPr>
          <p:cNvPr id="45" name="Rectangle 44"/>
          <p:cNvSpPr/>
          <p:nvPr/>
        </p:nvSpPr>
        <p:spPr>
          <a:xfrm>
            <a:off x="2421682" y="5334087"/>
            <a:ext cx="526234" cy="698223"/>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66"/>
              </a:solidFill>
            </a:endParaRPr>
          </a:p>
        </p:txBody>
      </p:sp>
      <p:sp>
        <p:nvSpPr>
          <p:cNvPr id="46" name="Rectangle 45"/>
          <p:cNvSpPr/>
          <p:nvPr/>
        </p:nvSpPr>
        <p:spPr>
          <a:xfrm>
            <a:off x="3532951" y="5344423"/>
            <a:ext cx="615968" cy="70153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p:cNvSpPr/>
          <p:nvPr/>
        </p:nvSpPr>
        <p:spPr>
          <a:xfrm>
            <a:off x="3254772" y="5386803"/>
            <a:ext cx="262939" cy="58650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4241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5">
                                            <p:txEl>
                                              <p:pRg st="2"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22" grpId="0"/>
      <p:bldP spid="31" grpId="0"/>
      <p:bldP spid="37" grpId="0"/>
      <p:bldP spid="43" grpId="0"/>
      <p:bldP spid="44" grpId="0"/>
      <p:bldP spid="30" grpId="0"/>
      <p:bldP spid="45" grpId="0" animBg="1"/>
      <p:bldP spid="46" grpId="0" animBg="1"/>
      <p:bldP spid="4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26</a:t>
            </a:fld>
            <a:endParaRPr lang="en-US"/>
          </a:p>
        </p:txBody>
      </p:sp>
      <p:graphicFrame>
        <p:nvGraphicFramePr>
          <p:cNvPr id="86018" name="Object 2"/>
          <p:cNvGraphicFramePr>
            <a:graphicFrameLocks noChangeAspect="1"/>
          </p:cNvGraphicFramePr>
          <p:nvPr/>
        </p:nvGraphicFramePr>
        <p:xfrm>
          <a:off x="5170488" y="468313"/>
          <a:ext cx="3319462" cy="965200"/>
        </p:xfrm>
        <a:graphic>
          <a:graphicData uri="http://schemas.openxmlformats.org/presentationml/2006/ole">
            <p:oleObj spid="_x0000_s86018" name="Equation" r:id="rId3" imgW="1485720" imgH="431640" progId="Equation.DSMT4">
              <p:embed/>
            </p:oleObj>
          </a:graphicData>
        </a:graphic>
      </p:graphicFrame>
      <p:graphicFrame>
        <p:nvGraphicFramePr>
          <p:cNvPr id="86019" name="Object 3"/>
          <p:cNvGraphicFramePr>
            <a:graphicFrameLocks noChangeAspect="1"/>
          </p:cNvGraphicFramePr>
          <p:nvPr/>
        </p:nvGraphicFramePr>
        <p:xfrm>
          <a:off x="1866900" y="590550"/>
          <a:ext cx="1868488" cy="539750"/>
        </p:xfrm>
        <a:graphic>
          <a:graphicData uri="http://schemas.openxmlformats.org/presentationml/2006/ole">
            <p:oleObj spid="_x0000_s86019" name="Equation" r:id="rId4" imgW="876240" imgH="228600" progId="Equation.DSMT4">
              <p:embed/>
            </p:oleObj>
          </a:graphicData>
        </a:graphic>
      </p:graphicFrame>
      <p:sp>
        <p:nvSpPr>
          <p:cNvPr id="6" name="Rectangle 5"/>
          <p:cNvSpPr/>
          <p:nvPr/>
        </p:nvSpPr>
        <p:spPr>
          <a:xfrm>
            <a:off x="482220" y="1522694"/>
            <a:ext cx="11022841" cy="707886"/>
          </a:xfrm>
          <a:prstGeom prst="rect">
            <a:avLst/>
          </a:prstGeom>
          <a:ln>
            <a:solidFill>
              <a:schemeClr val="accent6">
                <a:lumMod val="75000"/>
              </a:schemeClr>
            </a:solidFill>
          </a:ln>
        </p:spPr>
        <p:txBody>
          <a:bodyPr wrap="square">
            <a:spAutoFit/>
          </a:bodyPr>
          <a:lstStyle/>
          <a:p>
            <a:r>
              <a:rPr lang="en-US" sz="2000" dirty="0" smtClean="0">
                <a:latin typeface="Bookman Old Style" pitchFamily="18" charset="0"/>
              </a:rPr>
              <a:t>The other way, which is most popular way to write momentum update rules, is less intuitive and just omits </a:t>
            </a:r>
            <a:r>
              <a:rPr lang="en-US" sz="2000" i="1" dirty="0" smtClean="0">
                <a:latin typeface="Bookman Old Style" pitchFamily="18" charset="0"/>
              </a:rPr>
              <a:t>(1 - beta)</a:t>
            </a:r>
            <a:r>
              <a:rPr lang="en-US" sz="2000" dirty="0" smtClean="0">
                <a:latin typeface="Bookman Old Style" pitchFamily="18" charset="0"/>
              </a:rPr>
              <a:t> term.</a:t>
            </a:r>
            <a:endParaRPr lang="en-US" sz="2000" dirty="0">
              <a:latin typeface="Bookman Old Style" pitchFamily="18" charset="0"/>
            </a:endParaRPr>
          </a:p>
        </p:txBody>
      </p:sp>
      <p:graphicFrame>
        <p:nvGraphicFramePr>
          <p:cNvPr id="86020" name="Object 4"/>
          <p:cNvGraphicFramePr>
            <a:graphicFrameLocks noChangeAspect="1"/>
          </p:cNvGraphicFramePr>
          <p:nvPr/>
        </p:nvGraphicFramePr>
        <p:xfrm>
          <a:off x="6665913" y="2478088"/>
          <a:ext cx="2249487" cy="642937"/>
        </p:xfrm>
        <a:graphic>
          <a:graphicData uri="http://schemas.openxmlformats.org/presentationml/2006/ole">
            <p:oleObj spid="_x0000_s86020" name="Equation" r:id="rId5" imgW="799920" imgH="228600" progId="Equation.DSMT4">
              <p:embed/>
            </p:oleObj>
          </a:graphicData>
        </a:graphic>
      </p:graphicFrame>
      <p:graphicFrame>
        <p:nvGraphicFramePr>
          <p:cNvPr id="86021" name="Object 5"/>
          <p:cNvGraphicFramePr>
            <a:graphicFrameLocks noChangeAspect="1"/>
          </p:cNvGraphicFramePr>
          <p:nvPr/>
        </p:nvGraphicFramePr>
        <p:xfrm>
          <a:off x="1584325" y="2419350"/>
          <a:ext cx="2936875" cy="1074738"/>
        </p:xfrm>
        <a:graphic>
          <a:graphicData uri="http://schemas.openxmlformats.org/presentationml/2006/ole">
            <p:oleObj spid="_x0000_s86021" name="Equation" r:id="rId6" imgW="1180800" imgH="431640" progId="Equation.DSMT4">
              <p:embed/>
            </p:oleObj>
          </a:graphicData>
        </a:graphic>
      </p:graphicFrame>
      <p:sp>
        <p:nvSpPr>
          <p:cNvPr id="9" name="Rectangle 8"/>
          <p:cNvSpPr/>
          <p:nvPr/>
        </p:nvSpPr>
        <p:spPr>
          <a:xfrm>
            <a:off x="550460" y="3717962"/>
            <a:ext cx="10886364" cy="707886"/>
          </a:xfrm>
          <a:prstGeom prst="rect">
            <a:avLst/>
          </a:prstGeom>
          <a:ln>
            <a:solidFill>
              <a:schemeClr val="accent6">
                <a:lumMod val="75000"/>
              </a:schemeClr>
            </a:solidFill>
          </a:ln>
        </p:spPr>
        <p:txBody>
          <a:bodyPr wrap="square">
            <a:spAutoFit/>
          </a:bodyPr>
          <a:lstStyle/>
          <a:p>
            <a:r>
              <a:rPr lang="en-US" sz="2000" dirty="0" smtClean="0">
                <a:latin typeface="Bookman Old Style" pitchFamily="18" charset="0"/>
              </a:rPr>
              <a:t>This is pretty much identical to the first pair of equation, the only difference is that you need to scale learning rate by </a:t>
            </a:r>
            <a:r>
              <a:rPr lang="en-US" sz="2000" i="1" dirty="0" smtClean="0">
                <a:latin typeface="Bookman Old Style" pitchFamily="18" charset="0"/>
              </a:rPr>
              <a:t>(1 - beta)</a:t>
            </a:r>
            <a:r>
              <a:rPr lang="en-US" sz="2000" dirty="0" smtClean="0">
                <a:latin typeface="Bookman Old Style" pitchFamily="18" charset="0"/>
              </a:rPr>
              <a:t> factor.</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 xmlns:p14="http://schemas.microsoft.com/office/powerpoint/2010/main" val="2794298962"/>
              </p:ext>
            </p:extLst>
          </p:nvPr>
        </p:nvGraphicFramePr>
        <p:xfrm>
          <a:off x="306928" y="277664"/>
          <a:ext cx="7940720" cy="370840"/>
        </p:xfrm>
        <a:graphic>
          <a:graphicData uri="http://schemas.openxmlformats.org/drawingml/2006/table">
            <a:tbl>
              <a:tblPr firstRow="1" bandRow="1">
                <a:tableStyleId>{5C22544A-7EE6-4342-B048-85BDC9FD1C3A}</a:tableStyleId>
              </a:tblPr>
              <a:tblGrid>
                <a:gridCol w="7940720"/>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dirty="0" smtClean="0">
                          <a:solidFill>
                            <a:srgbClr val="210CBA"/>
                          </a:solidFill>
                          <a:latin typeface="Arial" panose="020B0604020202020204" pitchFamily="34" charset="0"/>
                          <a:cs typeface="Arial" panose="020B0604020202020204" pitchFamily="34" charset="0"/>
                        </a:rPr>
                        <a:t>Optimization for Training Deep Models </a:t>
                      </a:r>
                      <a:r>
                        <a:rPr lang="en-IN" sz="1800" b="0" dirty="0" smtClean="0">
                          <a:solidFill>
                            <a:schemeClr val="tx1"/>
                          </a:solidFill>
                          <a:latin typeface="Arial" panose="020B0604020202020204" pitchFamily="34" charset="0"/>
                          <a:cs typeface="Arial" panose="020B0604020202020204" pitchFamily="34" charset="0"/>
                        </a:rPr>
                        <a:t>|</a:t>
                      </a:r>
                      <a:endParaRPr lang="en-IN" sz="1800" b="0" dirty="0" smtClean="0">
                        <a:solidFill>
                          <a:srgbClr val="FF0066"/>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 name="Rectangle 2"/>
          <p:cNvSpPr/>
          <p:nvPr/>
        </p:nvSpPr>
        <p:spPr>
          <a:xfrm>
            <a:off x="4394870" y="277664"/>
            <a:ext cx="1338828" cy="369332"/>
          </a:xfrm>
          <a:prstGeom prst="rect">
            <a:avLst/>
          </a:prstGeom>
        </p:spPr>
        <p:txBody>
          <a:bodyPr wrap="none">
            <a:spAutoFit/>
          </a:bodyPr>
          <a:lstStyle/>
          <a:p>
            <a:r>
              <a:rPr lang="en-IN" dirty="0" smtClean="0">
                <a:solidFill>
                  <a:srgbClr val="FF0066"/>
                </a:solidFill>
                <a:latin typeface="Arial" panose="020B0604020202020204" pitchFamily="34" charset="0"/>
                <a:cs typeface="Arial" panose="020B0604020202020204" pitchFamily="34" charset="0"/>
              </a:rPr>
              <a:t>Momentum</a:t>
            </a:r>
            <a:endParaRPr lang="en-IN" dirty="0"/>
          </a:p>
        </p:txBody>
      </p:sp>
      <p:sp>
        <p:nvSpPr>
          <p:cNvPr id="22" name="TextBox 21"/>
          <p:cNvSpPr txBox="1"/>
          <p:nvPr/>
        </p:nvSpPr>
        <p:spPr>
          <a:xfrm>
            <a:off x="139665" y="659215"/>
            <a:ext cx="1853392" cy="1292662"/>
          </a:xfrm>
          <a:prstGeom prst="rect">
            <a:avLst/>
          </a:prstGeom>
          <a:noFill/>
        </p:spPr>
        <p:txBody>
          <a:bodyPr wrap="none" rtlCol="0">
            <a:spAutoFit/>
          </a:bodyPr>
          <a:lstStyle/>
          <a:p>
            <a:pPr algn="r"/>
            <a:r>
              <a:rPr lang="en-IN" sz="2600" dirty="0" smtClean="0">
                <a:solidFill>
                  <a:srgbClr val="210CBA"/>
                </a:solidFill>
                <a:latin typeface="Arial" panose="020B0604020202020204" pitchFamily="34" charset="0"/>
                <a:cs typeface="Arial" panose="020B0604020202020204" pitchFamily="34" charset="0"/>
              </a:rPr>
              <a:t>Intuition</a:t>
            </a:r>
          </a:p>
          <a:p>
            <a:pPr algn="r"/>
            <a:r>
              <a:rPr lang="en-IN" sz="2600" dirty="0" smtClean="0">
                <a:solidFill>
                  <a:srgbClr val="210CBA"/>
                </a:solidFill>
                <a:latin typeface="Arial" panose="020B0604020202020204" pitchFamily="34" charset="0"/>
                <a:cs typeface="Arial" panose="020B0604020202020204" pitchFamily="34" charset="0"/>
              </a:rPr>
              <a:t>behind</a:t>
            </a:r>
          </a:p>
          <a:p>
            <a:pPr algn="r"/>
            <a:r>
              <a:rPr lang="en-IN" sz="2600" dirty="0" smtClean="0">
                <a:solidFill>
                  <a:srgbClr val="210CBA"/>
                </a:solidFill>
                <a:latin typeface="Arial" panose="020B0604020202020204" pitchFamily="34" charset="0"/>
                <a:cs typeface="Arial" panose="020B0604020202020204" pitchFamily="34" charset="0"/>
              </a:rPr>
              <a:t>momentum</a:t>
            </a:r>
          </a:p>
        </p:txBody>
      </p:sp>
      <p:cxnSp>
        <p:nvCxnSpPr>
          <p:cNvPr id="23" name="Straight Connector 22"/>
          <p:cNvCxnSpPr/>
          <p:nvPr/>
        </p:nvCxnSpPr>
        <p:spPr>
          <a:xfrm>
            <a:off x="2135723" y="830977"/>
            <a:ext cx="0" cy="1161871"/>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 xmlns:a16="http://schemas.microsoft.com/office/drawing/2014/main" id="{D36A6670-0228-B146-A435-E78BCC58E9C9}"/>
              </a:ext>
            </a:extLst>
          </p:cNvPr>
          <p:cNvPicPr>
            <a:picLocks noChangeAspect="1"/>
          </p:cNvPicPr>
          <p:nvPr/>
        </p:nvPicPr>
        <p:blipFill rotWithShape="1">
          <a:blip r:embed="rId2"/>
          <a:srcRect l="31865" t="6668" r="32678" b="47344"/>
          <a:stretch/>
        </p:blipFill>
        <p:spPr>
          <a:xfrm>
            <a:off x="8383216" y="377957"/>
            <a:ext cx="3332480" cy="3066856"/>
          </a:xfrm>
          <a:prstGeom prst="rect">
            <a:avLst/>
          </a:prstGeom>
        </p:spPr>
      </p:pic>
      <p:sp>
        <p:nvSpPr>
          <p:cNvPr id="4" name="TextBox 3"/>
          <p:cNvSpPr txBox="1"/>
          <p:nvPr/>
        </p:nvSpPr>
        <p:spPr>
          <a:xfrm>
            <a:off x="2216383" y="950247"/>
            <a:ext cx="1249060" cy="923330"/>
          </a:xfrm>
          <a:prstGeom prst="rect">
            <a:avLst/>
          </a:prstGeom>
          <a:noFill/>
        </p:spPr>
        <p:txBody>
          <a:bodyPr wrap="none" rtlCol="0">
            <a:spAutoFit/>
          </a:bodyPr>
          <a:lstStyle/>
          <a:p>
            <a:pPr algn="ctr"/>
            <a:r>
              <a:rPr lang="en-IN" dirty="0" smtClean="0">
                <a:latin typeface="Arial" panose="020B0604020202020204" pitchFamily="34" charset="0"/>
                <a:cs typeface="Arial" panose="020B0604020202020204" pitchFamily="34" charset="0"/>
              </a:rPr>
              <a:t>There are </a:t>
            </a:r>
          </a:p>
          <a:p>
            <a:pPr algn="ctr"/>
            <a:r>
              <a:rPr lang="en-IN" dirty="0" smtClean="0">
                <a:latin typeface="Arial" panose="020B0604020202020204" pitchFamily="34" charset="0"/>
                <a:cs typeface="Arial" panose="020B0604020202020204" pitchFamily="34" charset="0"/>
              </a:rPr>
              <a:t>two forces</a:t>
            </a:r>
          </a:p>
          <a:p>
            <a:pPr algn="ctr"/>
            <a:r>
              <a:rPr lang="en-IN" dirty="0" smtClean="0">
                <a:latin typeface="Arial" panose="020B0604020202020204" pitchFamily="34" charset="0"/>
                <a:cs typeface="Arial" panose="020B0604020202020204" pitchFamily="34" charset="0"/>
              </a:rPr>
              <a:t>acting</a:t>
            </a:r>
            <a:endParaRPr lang="en-IN" dirty="0">
              <a:latin typeface="Arial" panose="020B0604020202020204" pitchFamily="34" charset="0"/>
              <a:cs typeface="Arial" panose="020B0604020202020204" pitchFamily="34" charset="0"/>
            </a:endParaRPr>
          </a:p>
        </p:txBody>
      </p:sp>
      <p:cxnSp>
        <p:nvCxnSpPr>
          <p:cNvPr id="30" name="Straight Connector 29"/>
          <p:cNvCxnSpPr/>
          <p:nvPr/>
        </p:nvCxnSpPr>
        <p:spPr>
          <a:xfrm>
            <a:off x="3532039" y="830976"/>
            <a:ext cx="0" cy="1161871"/>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sp>
        <p:nvSpPr>
          <p:cNvPr id="5" name="Rectangle 4"/>
          <p:cNvSpPr>
            <a:spLocks noRot="1" noChangeAspect="1" noMove="1" noResize="1" noEditPoints="1" noAdjustHandles="1" noChangeArrowheads="1" noChangeShapeType="1" noTextEdit="1"/>
          </p:cNvSpPr>
          <p:nvPr/>
        </p:nvSpPr>
        <p:spPr>
          <a:xfrm>
            <a:off x="3453032" y="841063"/>
            <a:ext cx="2105641" cy="369332"/>
          </a:xfrm>
          <a:prstGeom prst="rect">
            <a:avLst/>
          </a:prstGeom>
          <a:blipFill rotWithShape="0">
            <a:blip r:embed="rId3"/>
            <a:stretch>
              <a:fillRect t="-11475" r="-1734" b="-22951"/>
            </a:stretch>
          </a:blipFill>
        </p:spPr>
        <p:txBody>
          <a:bodyPr/>
          <a:lstStyle/>
          <a:p>
            <a:r>
              <a:rPr lang="en-IN">
                <a:noFill/>
              </a:rPr>
              <a:t> </a:t>
            </a:r>
          </a:p>
        </p:txBody>
      </p:sp>
      <p:cxnSp>
        <p:nvCxnSpPr>
          <p:cNvPr id="10" name="Curved Connector 9"/>
          <p:cNvCxnSpPr>
            <a:endCxn id="5" idx="0"/>
          </p:cNvCxnSpPr>
          <p:nvPr/>
        </p:nvCxnSpPr>
        <p:spPr>
          <a:xfrm rot="10800000">
            <a:off x="4655982" y="950247"/>
            <a:ext cx="4434947" cy="461664"/>
          </a:xfrm>
          <a:prstGeom prst="curvedConnector4">
            <a:avLst>
              <a:gd name="adj1" fmla="val 38130"/>
              <a:gd name="adj2" fmla="val 14951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a:spLocks noRot="1" noChangeAspect="1" noMove="1" noResize="1" noEditPoints="1" noAdjustHandles="1" noChangeArrowheads="1" noChangeShapeType="1" noTextEdit="1"/>
          </p:cNvSpPr>
          <p:nvPr/>
        </p:nvSpPr>
        <p:spPr>
          <a:xfrm>
            <a:off x="3448508" y="1327472"/>
            <a:ext cx="4030655" cy="369332"/>
          </a:xfrm>
          <a:prstGeom prst="rect">
            <a:avLst/>
          </a:prstGeom>
          <a:blipFill rotWithShape="0">
            <a:blip r:embed="rId4"/>
            <a:stretch>
              <a:fillRect t="-11667" r="-756" b="-25000"/>
            </a:stretch>
          </a:blipFill>
        </p:spPr>
        <p:txBody>
          <a:bodyPr/>
          <a:lstStyle/>
          <a:p>
            <a:r>
              <a:rPr lang="en-IN">
                <a:noFill/>
              </a:rPr>
              <a:t> </a:t>
            </a:r>
          </a:p>
        </p:txBody>
      </p:sp>
      <p:cxnSp>
        <p:nvCxnSpPr>
          <p:cNvPr id="16" name="Curved Connector 15"/>
          <p:cNvCxnSpPr>
            <a:endCxn id="14" idx="2"/>
          </p:cNvCxnSpPr>
          <p:nvPr/>
        </p:nvCxnSpPr>
        <p:spPr>
          <a:xfrm rot="10800000" flipV="1">
            <a:off x="5613965" y="925500"/>
            <a:ext cx="3476965" cy="880487"/>
          </a:xfrm>
          <a:prstGeom prst="curvedConnector4">
            <a:avLst>
              <a:gd name="adj1" fmla="val 21019"/>
              <a:gd name="adj2" fmla="val 12596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291729" y="3390223"/>
            <a:ext cx="3629520" cy="584775"/>
          </a:xfrm>
          <a:prstGeom prst="rect">
            <a:avLst/>
          </a:prstGeom>
          <a:noFill/>
        </p:spPr>
        <p:txBody>
          <a:bodyPr wrap="none" rtlCol="0">
            <a:spAutoFit/>
          </a:bodyPr>
          <a:lstStyle/>
          <a:p>
            <a:pPr algn="ctr"/>
            <a:r>
              <a:rPr lang="en-IN" sz="1600" dirty="0" smtClean="0">
                <a:latin typeface="Bookman Old Style" pitchFamily="18" charset="0"/>
                <a:cs typeface="Arial" panose="020B0604020202020204" pitchFamily="34" charset="0"/>
              </a:rPr>
              <a:t>Quadratic loss function with a </a:t>
            </a:r>
          </a:p>
          <a:p>
            <a:pPr algn="ctr"/>
            <a:r>
              <a:rPr lang="en-IN" sz="1600" dirty="0" smtClean="0">
                <a:latin typeface="Bookman Old Style" pitchFamily="18" charset="0"/>
                <a:cs typeface="Arial" panose="020B0604020202020204" pitchFamily="34" charset="0"/>
              </a:rPr>
              <a:t>poorly conditioned Hessian matrix</a:t>
            </a:r>
            <a:endParaRPr lang="en-IN" sz="1600" dirty="0">
              <a:latin typeface="Bookman Old Style" pitchFamily="18" charset="0"/>
              <a:cs typeface="Arial" panose="020B0604020202020204" pitchFamily="34" charset="0"/>
            </a:endParaRPr>
          </a:p>
        </p:txBody>
      </p:sp>
      <mc:AlternateContent xmlns:mc="http://schemas.openxmlformats.org/markup-compatibility/2006">
        <mc:Choice xmlns="" xmlns:a14="http://schemas.microsoft.com/office/drawing/2010/main" Requires="a14">
          <p:sp>
            <p:nvSpPr>
              <p:cNvPr id="46" name="TextBox 45"/>
              <p:cNvSpPr txBox="1"/>
              <p:nvPr/>
            </p:nvSpPr>
            <p:spPr>
              <a:xfrm>
                <a:off x="30482" y="2325455"/>
                <a:ext cx="1853392" cy="861774"/>
              </a:xfrm>
              <a:prstGeom prst="rect">
                <a:avLst/>
              </a:prstGeom>
              <a:noFill/>
            </p:spPr>
            <p:txBody>
              <a:bodyPr wrap="square" rtlCol="0">
                <a:spAutoFit/>
              </a:bodyPr>
              <a:lstStyle/>
              <a:p>
                <a:pPr lvl="2" algn="r"/>
                <a14:m>
                  <m:oMathPara xmlns:m="http://schemas.openxmlformats.org/officeDocument/2006/math">
                    <m:oMathParaPr>
                      <m:jc m:val="centerGroup"/>
                    </m:oMathParaPr>
                    <m:oMath xmlns:m="http://schemas.openxmlformats.org/officeDocument/2006/math">
                      <m:sSub>
                        <m:sSubPr>
                          <m:ctrlPr>
                            <a:rPr lang="en-US" sz="2400" i="1" smtClean="0">
                              <a:solidFill>
                                <a:srgbClr val="210CBA"/>
                              </a:solidFill>
                              <a:latin typeface="Cambria Math" panose="02040503050406030204" pitchFamily="18" charset="0"/>
                            </a:rPr>
                          </m:ctrlPr>
                        </m:sSubPr>
                        <m:e>
                          <m:r>
                            <a:rPr lang="en-US" sz="2400">
                              <a:solidFill>
                                <a:srgbClr val="210CBA"/>
                              </a:solidFill>
                              <a:latin typeface="Cambria Math" panose="02040503050406030204" pitchFamily="18" charset="0"/>
                            </a:rPr>
                            <m:t>𝛻</m:t>
                          </m:r>
                        </m:e>
                        <m:sub>
                          <m:r>
                            <a:rPr lang="en-US" sz="2400" i="1">
                              <a:solidFill>
                                <a:srgbClr val="210CBA"/>
                              </a:solidFill>
                              <a:latin typeface="Cambria Math" panose="02040503050406030204" pitchFamily="18" charset="0"/>
                            </a:rPr>
                            <m:t>𝜃</m:t>
                          </m:r>
                        </m:sub>
                      </m:sSub>
                      <m:r>
                        <a:rPr lang="en-US" sz="2400" i="1">
                          <a:solidFill>
                            <a:srgbClr val="210CBA"/>
                          </a:solidFill>
                          <a:latin typeface="Cambria Math" panose="02040503050406030204" pitchFamily="18" charset="0"/>
                        </a:rPr>
                        <m:t>𝐽</m:t>
                      </m:r>
                      <m:d>
                        <m:dPr>
                          <m:ctrlPr>
                            <a:rPr lang="en-US" sz="2400" i="1">
                              <a:solidFill>
                                <a:srgbClr val="210CBA"/>
                              </a:solidFill>
                              <a:latin typeface="Cambria Math" panose="02040503050406030204" pitchFamily="18" charset="0"/>
                            </a:rPr>
                          </m:ctrlPr>
                        </m:dPr>
                        <m:e>
                          <m:r>
                            <a:rPr lang="en-US" sz="2400" i="1">
                              <a:solidFill>
                                <a:srgbClr val="210CBA"/>
                              </a:solidFill>
                              <a:latin typeface="Cambria Math" panose="02040503050406030204" pitchFamily="18" charset="0"/>
                            </a:rPr>
                            <m:t>𝜃</m:t>
                          </m:r>
                        </m:e>
                      </m:d>
                    </m:oMath>
                  </m:oMathPara>
                </a14:m>
                <a:endParaRPr lang="en-IN" sz="2600" dirty="0" smtClean="0">
                  <a:solidFill>
                    <a:srgbClr val="210CBA"/>
                  </a:solidFill>
                  <a:latin typeface="Arial" panose="020B0604020202020204" pitchFamily="34" charset="0"/>
                  <a:cs typeface="Arial" panose="020B0604020202020204" pitchFamily="34" charset="0"/>
                </a:endParaRPr>
              </a:p>
              <a:p>
                <a:pPr algn="r"/>
                <a:r>
                  <a:rPr lang="en-IN" sz="2600" dirty="0" smtClean="0">
                    <a:solidFill>
                      <a:srgbClr val="210CBA"/>
                    </a:solidFill>
                    <a:latin typeface="Arial" panose="020B0604020202020204" pitchFamily="34" charset="0"/>
                    <a:cs typeface="Arial" panose="020B0604020202020204" pitchFamily="34" charset="0"/>
                  </a:rPr>
                  <a:t>SGD step</a:t>
                </a:r>
              </a:p>
            </p:txBody>
          </p:sp>
        </mc:Choice>
        <mc:Fallback>
          <p:sp>
            <p:nvSpPr>
              <p:cNvPr id="46" name="TextBox 45"/>
              <p:cNvSpPr txBox="1">
                <a:spLocks noRot="1" noChangeAspect="1" noMove="1" noResize="1" noEditPoints="1" noAdjustHandles="1" noChangeArrowheads="1" noChangeShapeType="1" noTextEdit="1"/>
              </p:cNvSpPr>
              <p:nvPr/>
            </p:nvSpPr>
            <p:spPr>
              <a:xfrm>
                <a:off x="30482" y="2325455"/>
                <a:ext cx="1853392" cy="861774"/>
              </a:xfrm>
              <a:prstGeom prst="rect">
                <a:avLst/>
              </a:prstGeom>
              <a:blipFill rotWithShape="0">
                <a:blip r:embed="rId5"/>
                <a:stretch>
                  <a:fillRect r="-5921" b="-16901"/>
                </a:stretch>
              </a:blipFill>
            </p:spPr>
            <p:txBody>
              <a:bodyPr/>
              <a:lstStyle/>
              <a:p>
                <a:r>
                  <a:rPr lang="en-IN">
                    <a:noFill/>
                  </a:rPr>
                  <a:t> </a:t>
                </a:r>
              </a:p>
            </p:txBody>
          </p:sp>
        </mc:Fallback>
      </mc:AlternateContent>
      <p:cxnSp>
        <p:nvCxnSpPr>
          <p:cNvPr id="50" name="Straight Connector 49"/>
          <p:cNvCxnSpPr/>
          <p:nvPr/>
        </p:nvCxnSpPr>
        <p:spPr>
          <a:xfrm>
            <a:off x="2135723" y="2365137"/>
            <a:ext cx="0" cy="1161871"/>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167201" y="2343178"/>
            <a:ext cx="5213483" cy="1200329"/>
          </a:xfrm>
          <a:prstGeom prst="rect">
            <a:avLst/>
          </a:prstGeom>
          <a:noFill/>
        </p:spPr>
        <p:txBody>
          <a:bodyPr wrap="square" rtlCol="0">
            <a:spAutoFit/>
          </a:bodyPr>
          <a:lstStyle/>
          <a:p>
            <a:pPr marL="285750" indent="-285750">
              <a:buFontTx/>
              <a:buChar char="-"/>
            </a:pPr>
            <a:r>
              <a:rPr lang="en-IN" dirty="0" smtClean="0">
                <a:latin typeface="Arial" panose="020B0604020202020204" pitchFamily="34" charset="0"/>
                <a:cs typeface="Arial" panose="020B0604020202020204" pitchFamily="34" charset="0"/>
              </a:rPr>
              <a:t>The black arrows at each step indicates the path SGD would take at that point</a:t>
            </a:r>
          </a:p>
          <a:p>
            <a:pPr marL="285750" indent="-285750">
              <a:buFontTx/>
              <a:buChar char="-"/>
            </a:pPr>
            <a:r>
              <a:rPr lang="en-IN" dirty="0" smtClean="0">
                <a:latin typeface="Arial" panose="020B0604020202020204" pitchFamily="34" charset="0"/>
                <a:cs typeface="Arial" panose="020B0604020202020204" pitchFamily="34" charset="0"/>
              </a:rPr>
              <a:t>Gradient steps waste time moving back and forth across the narrow axis of the loss contour</a:t>
            </a:r>
          </a:p>
        </p:txBody>
      </p:sp>
      <mc:AlternateContent xmlns:mc="http://schemas.openxmlformats.org/markup-compatibility/2006">
        <mc:Choice xmlns="" xmlns:a14="http://schemas.microsoft.com/office/drawing/2010/main" Requires="a14">
          <p:sp>
            <p:nvSpPr>
              <p:cNvPr id="51" name="TextBox 50"/>
              <p:cNvSpPr txBox="1"/>
              <p:nvPr/>
            </p:nvSpPr>
            <p:spPr>
              <a:xfrm>
                <a:off x="30482" y="3768175"/>
                <a:ext cx="1853392" cy="861774"/>
              </a:xfrm>
              <a:prstGeom prst="rect">
                <a:avLst/>
              </a:prstGeom>
              <a:noFill/>
            </p:spPr>
            <p:txBody>
              <a:bodyPr wrap="square" rtlCol="0">
                <a:spAutoFit/>
              </a:bodyPr>
              <a:lstStyle/>
              <a:p>
                <a:pPr lvl="2" algn="r"/>
                <a:r>
                  <a:rPr lang="en-IN" sz="2400" b="0" dirty="0" smtClean="0">
                    <a:solidFill>
                      <a:srgbClr val="210CBA"/>
                    </a:solidFill>
                  </a:rPr>
                  <a:t/>
                </a:r>
                <a14:m>
                  <m:oMath xmlns:m="http://schemas.openxmlformats.org/officeDocument/2006/math">
                    <m:r>
                      <a:rPr lang="en-IN" sz="2400" b="0" i="1" smtClean="0">
                        <a:solidFill>
                          <a:srgbClr val="210CBA"/>
                        </a:solidFill>
                        <a:latin typeface="Cambria Math" panose="02040503050406030204" pitchFamily="18" charset="0"/>
                      </a:rPr>
                      <m:t>𝑣</m:t>
                    </m:r>
                    <m:d>
                      <m:dPr>
                        <m:ctrlPr>
                          <a:rPr lang="en-US" sz="2400" i="1">
                            <a:solidFill>
                              <a:srgbClr val="210CBA"/>
                            </a:solidFill>
                            <a:latin typeface="Cambria Math" panose="02040503050406030204" pitchFamily="18" charset="0"/>
                          </a:rPr>
                        </m:ctrlPr>
                      </m:dPr>
                      <m:e>
                        <m:r>
                          <a:rPr lang="en-IN" sz="2400" b="0" i="1" smtClean="0">
                            <a:solidFill>
                              <a:srgbClr val="210CBA"/>
                            </a:solidFill>
                            <a:latin typeface="Cambria Math" panose="02040503050406030204" pitchFamily="18" charset="0"/>
                          </a:rPr>
                          <m:t>𝑡</m:t>
                        </m:r>
                      </m:e>
                    </m:d>
                  </m:oMath>
                </a14:m>
                <a:endParaRPr lang="en-IN" sz="2600" dirty="0" smtClean="0">
                  <a:solidFill>
                    <a:srgbClr val="210CBA"/>
                  </a:solidFill>
                  <a:latin typeface="Arial" panose="020B0604020202020204" pitchFamily="34" charset="0"/>
                  <a:cs typeface="Arial" panose="020B0604020202020204" pitchFamily="34" charset="0"/>
                </a:endParaRPr>
              </a:p>
              <a:p>
                <a:pPr algn="r"/>
                <a:r>
                  <a:rPr lang="en-IN" sz="2600" dirty="0" smtClean="0">
                    <a:solidFill>
                      <a:srgbClr val="210CBA"/>
                    </a:solidFill>
                    <a:latin typeface="Arial" panose="020B0604020202020204" pitchFamily="34" charset="0"/>
                    <a:cs typeface="Arial" panose="020B0604020202020204" pitchFamily="34" charset="0"/>
                  </a:rPr>
                  <a:t>momentum</a:t>
                </a:r>
              </a:p>
            </p:txBody>
          </p:sp>
        </mc:Choice>
        <mc:Fallback>
          <p:sp>
            <p:nvSpPr>
              <p:cNvPr id="51" name="TextBox 50"/>
              <p:cNvSpPr txBox="1">
                <a:spLocks noRot="1" noChangeAspect="1" noMove="1" noResize="1" noEditPoints="1" noAdjustHandles="1" noChangeArrowheads="1" noChangeShapeType="1" noTextEdit="1"/>
              </p:cNvSpPr>
              <p:nvPr/>
            </p:nvSpPr>
            <p:spPr>
              <a:xfrm>
                <a:off x="30482" y="3768175"/>
                <a:ext cx="1853392" cy="861774"/>
              </a:xfrm>
              <a:prstGeom prst="rect">
                <a:avLst/>
              </a:prstGeom>
              <a:blipFill rotWithShape="0">
                <a:blip r:embed="rId6"/>
                <a:stretch>
                  <a:fillRect l="-3947" r="-5921" b="-16901"/>
                </a:stretch>
              </a:blipFill>
            </p:spPr>
            <p:txBody>
              <a:bodyPr/>
              <a:lstStyle/>
              <a:p>
                <a:r>
                  <a:rPr lang="en-IN" dirty="0">
                    <a:noFill/>
                  </a:rPr>
                  <a:t> </a:t>
                </a:r>
              </a:p>
            </p:txBody>
          </p:sp>
        </mc:Fallback>
      </mc:AlternateContent>
      <p:cxnSp>
        <p:nvCxnSpPr>
          <p:cNvPr id="52" name="Straight Connector 51"/>
          <p:cNvCxnSpPr/>
          <p:nvPr/>
        </p:nvCxnSpPr>
        <p:spPr>
          <a:xfrm>
            <a:off x="2135723" y="3807857"/>
            <a:ext cx="0" cy="2009366"/>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167201" y="3785898"/>
            <a:ext cx="5576454" cy="2031325"/>
          </a:xfrm>
          <a:prstGeom prst="rect">
            <a:avLst/>
          </a:prstGeom>
          <a:noFill/>
        </p:spPr>
        <p:txBody>
          <a:bodyPr wrap="square" rtlCol="0">
            <a:spAutoFit/>
          </a:bodyPr>
          <a:lstStyle/>
          <a:p>
            <a:pPr marL="285750" indent="-285750">
              <a:buFontTx/>
              <a:buChar char="-"/>
            </a:pPr>
            <a:r>
              <a:rPr lang="en-IN" dirty="0" smtClean="0">
                <a:latin typeface="Arial" panose="020B0604020202020204" pitchFamily="34" charset="0"/>
                <a:cs typeface="Arial" panose="020B0604020202020204" pitchFamily="34" charset="0"/>
              </a:rPr>
              <a:t>The </a:t>
            </a:r>
            <a:r>
              <a:rPr lang="en-IN" dirty="0" smtClean="0">
                <a:solidFill>
                  <a:srgbClr val="FF0000"/>
                </a:solidFill>
                <a:latin typeface="Arial" panose="020B0604020202020204" pitchFamily="34" charset="0"/>
                <a:cs typeface="Arial" panose="020B0604020202020204" pitchFamily="34" charset="0"/>
              </a:rPr>
              <a:t>red path </a:t>
            </a:r>
            <a:r>
              <a:rPr lang="en-IN" dirty="0" smtClean="0">
                <a:latin typeface="Arial" panose="020B0604020202020204" pitchFamily="34" charset="0"/>
                <a:cs typeface="Arial" panose="020B0604020202020204" pitchFamily="34" charset="0"/>
              </a:rPr>
              <a:t>cutting across the loss contours indicates the path followed by momentum learning rule as it minimizes the cost function</a:t>
            </a:r>
          </a:p>
          <a:p>
            <a:pPr marL="285750" indent="-285750">
              <a:buFontTx/>
              <a:buChar char="-"/>
            </a:pPr>
            <a:r>
              <a:rPr lang="en-IN" dirty="0" smtClean="0">
                <a:latin typeface="Arial" panose="020B0604020202020204" pitchFamily="34" charset="0"/>
                <a:cs typeface="Arial" panose="020B0604020202020204" pitchFamily="34" charset="0"/>
              </a:rPr>
              <a:t>Momentum correctly traverses loss contours lengthwise</a:t>
            </a:r>
          </a:p>
          <a:p>
            <a:pPr marL="285750" indent="-285750">
              <a:buFontTx/>
              <a:buChar char="-"/>
            </a:pPr>
            <a:r>
              <a:rPr lang="en-IN" dirty="0" smtClean="0">
                <a:latin typeface="Arial" panose="020B0604020202020204" pitchFamily="34" charset="0"/>
                <a:cs typeface="Arial" panose="020B0604020202020204" pitchFamily="34" charset="0"/>
              </a:rPr>
              <a:t>As a result, momentum learning rule enables SGD to skip or cross the local minima</a:t>
            </a:r>
          </a:p>
        </p:txBody>
      </p:sp>
      <p:pic>
        <p:nvPicPr>
          <p:cNvPr id="54" name="Picture 53"/>
          <p:cNvPicPr>
            <a:picLocks noChangeAspect="1"/>
          </p:cNvPicPr>
          <p:nvPr/>
        </p:nvPicPr>
        <p:blipFill>
          <a:blip r:embed="rId7">
            <a:extLst>
              <a:ext uri="{28A0092B-C50C-407E-A947-70E740481C1C}">
                <a14:useLocalDpi xmlns="" xmlns:a14="http://schemas.microsoft.com/office/drawing/2010/main" val="0"/>
              </a:ext>
            </a:extLst>
          </a:blip>
          <a:stretch>
            <a:fillRect/>
          </a:stretch>
        </p:blipFill>
        <p:spPr>
          <a:xfrm>
            <a:off x="7983126" y="3941019"/>
            <a:ext cx="4208874" cy="2746290"/>
          </a:xfrm>
          <a:prstGeom prst="rect">
            <a:avLst/>
          </a:prstGeom>
        </p:spPr>
      </p:pic>
    </p:spTree>
    <p:extLst>
      <p:ext uri="{BB962C8B-B14F-4D97-AF65-F5344CB8AC3E}">
        <p14:creationId xmlns="" xmlns:p14="http://schemas.microsoft.com/office/powerpoint/2010/main" val="3792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par>
                                <p:cTn id="41" presetID="10"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53">
                                            <p:txEl>
                                              <p:pRg st="2" end="2"/>
                                            </p:txEl>
                                          </p:spTgt>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 grpId="0"/>
      <p:bldP spid="5" grpId="0" animBg="1"/>
      <p:bldP spid="14" grpId="0" animBg="1"/>
      <p:bldP spid="27" grpId="0"/>
      <p:bldP spid="46" grpId="0" animBg="1"/>
      <p:bldP spid="5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 xmlns:p14="http://schemas.microsoft.com/office/powerpoint/2010/main" val="1707742793"/>
              </p:ext>
            </p:extLst>
          </p:nvPr>
        </p:nvGraphicFramePr>
        <p:xfrm>
          <a:off x="320576" y="291312"/>
          <a:ext cx="8132704" cy="370840"/>
        </p:xfrm>
        <a:graphic>
          <a:graphicData uri="http://schemas.openxmlformats.org/drawingml/2006/table">
            <a:tbl>
              <a:tblPr firstRow="1" bandRow="1">
                <a:tableStyleId>{5C22544A-7EE6-4342-B048-85BDC9FD1C3A}</a:tableStyleId>
              </a:tblPr>
              <a:tblGrid>
                <a:gridCol w="8132704"/>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dirty="0" smtClean="0">
                          <a:solidFill>
                            <a:srgbClr val="210CBA"/>
                          </a:solidFill>
                          <a:latin typeface="Arial" panose="020B0604020202020204" pitchFamily="34" charset="0"/>
                          <a:cs typeface="Arial" panose="020B0604020202020204" pitchFamily="34" charset="0"/>
                        </a:rPr>
                        <a:t>Optimization for Training Deep Models </a:t>
                      </a:r>
                      <a:r>
                        <a:rPr lang="en-IN" sz="1800" b="0" dirty="0" smtClean="0">
                          <a:solidFill>
                            <a:schemeClr val="tx1"/>
                          </a:solidFill>
                          <a:latin typeface="Arial" panose="020B0604020202020204" pitchFamily="34" charset="0"/>
                          <a:cs typeface="Arial" panose="020B0604020202020204" pitchFamily="34" charset="0"/>
                        </a:rPr>
                        <a:t>|</a:t>
                      </a:r>
                      <a:endParaRPr lang="en-IN" sz="1800" b="0" dirty="0" smtClean="0">
                        <a:solidFill>
                          <a:srgbClr val="FF0066"/>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 name="Rectangle 2"/>
          <p:cNvSpPr/>
          <p:nvPr/>
        </p:nvSpPr>
        <p:spPr>
          <a:xfrm>
            <a:off x="4408518" y="291312"/>
            <a:ext cx="4044762" cy="369332"/>
          </a:xfrm>
          <a:prstGeom prst="rect">
            <a:avLst/>
          </a:prstGeom>
        </p:spPr>
        <p:txBody>
          <a:bodyPr wrap="none">
            <a:spAutoFit/>
          </a:bodyPr>
          <a:lstStyle/>
          <a:p>
            <a:r>
              <a:rPr lang="en-IN" dirty="0" err="1" smtClean="0">
                <a:solidFill>
                  <a:srgbClr val="FF0066"/>
                </a:solidFill>
                <a:latin typeface="Arial" panose="020B0604020202020204" pitchFamily="34" charset="0"/>
                <a:cs typeface="Arial" panose="020B0604020202020204" pitchFamily="34" charset="0"/>
              </a:rPr>
              <a:t>Nesterov</a:t>
            </a:r>
            <a:r>
              <a:rPr lang="en-IN" dirty="0" smtClean="0">
                <a:solidFill>
                  <a:srgbClr val="FF0066"/>
                </a:solidFill>
                <a:latin typeface="Arial" panose="020B0604020202020204" pitchFamily="34" charset="0"/>
                <a:cs typeface="Arial" panose="020B0604020202020204" pitchFamily="34" charset="0"/>
              </a:rPr>
              <a:t> Accelerated Gradient (NAG)</a:t>
            </a:r>
            <a:endParaRPr lang="en-IN" dirty="0"/>
          </a:p>
        </p:txBody>
      </p:sp>
      <p:sp>
        <p:nvSpPr>
          <p:cNvPr id="37" name="TextBox 36"/>
          <p:cNvSpPr txBox="1"/>
          <p:nvPr/>
        </p:nvSpPr>
        <p:spPr>
          <a:xfrm>
            <a:off x="194257" y="625751"/>
            <a:ext cx="1853392" cy="1292662"/>
          </a:xfrm>
          <a:prstGeom prst="rect">
            <a:avLst/>
          </a:prstGeom>
          <a:noFill/>
        </p:spPr>
        <p:txBody>
          <a:bodyPr wrap="none" rtlCol="0">
            <a:spAutoFit/>
          </a:bodyPr>
          <a:lstStyle/>
          <a:p>
            <a:pPr algn="r"/>
            <a:r>
              <a:rPr lang="en-IN" sz="2600" dirty="0" smtClean="0">
                <a:solidFill>
                  <a:srgbClr val="210CBA"/>
                </a:solidFill>
                <a:latin typeface="Arial" panose="020B0604020202020204" pitchFamily="34" charset="0"/>
                <a:cs typeface="Arial" panose="020B0604020202020204" pitchFamily="34" charset="0"/>
              </a:rPr>
              <a:t>SGD</a:t>
            </a:r>
          </a:p>
          <a:p>
            <a:pPr algn="r"/>
            <a:r>
              <a:rPr lang="en-IN" sz="2600" dirty="0">
                <a:solidFill>
                  <a:srgbClr val="210CBA"/>
                </a:solidFill>
                <a:latin typeface="Arial" panose="020B0604020202020204" pitchFamily="34" charset="0"/>
                <a:cs typeface="Arial" panose="020B0604020202020204" pitchFamily="34" charset="0"/>
              </a:rPr>
              <a:t>w</a:t>
            </a:r>
            <a:r>
              <a:rPr lang="en-IN" sz="2600" dirty="0" smtClean="0">
                <a:solidFill>
                  <a:srgbClr val="210CBA"/>
                </a:solidFill>
                <a:latin typeface="Arial" panose="020B0604020202020204" pitchFamily="34" charset="0"/>
                <a:cs typeface="Arial" panose="020B0604020202020204" pitchFamily="34" charset="0"/>
              </a:rPr>
              <a:t>ith </a:t>
            </a:r>
          </a:p>
          <a:p>
            <a:pPr algn="r"/>
            <a:r>
              <a:rPr lang="en-IN" sz="2600" dirty="0" smtClean="0">
                <a:solidFill>
                  <a:srgbClr val="210CBA"/>
                </a:solidFill>
                <a:latin typeface="Arial" panose="020B0604020202020204" pitchFamily="34" charset="0"/>
                <a:cs typeface="Arial" panose="020B0604020202020204" pitchFamily="34" charset="0"/>
              </a:rPr>
              <a:t>momentum</a:t>
            </a:r>
            <a:endParaRPr lang="en-IN" sz="2600" dirty="0">
              <a:solidFill>
                <a:srgbClr val="210CBA"/>
              </a:solidFill>
              <a:latin typeface="Arial" panose="020B0604020202020204" pitchFamily="34" charset="0"/>
              <a:cs typeface="Arial" panose="020B0604020202020204" pitchFamily="34" charset="0"/>
            </a:endParaRPr>
          </a:p>
        </p:txBody>
      </p:sp>
      <p:cxnSp>
        <p:nvCxnSpPr>
          <p:cNvPr id="38" name="Straight Connector 37"/>
          <p:cNvCxnSpPr/>
          <p:nvPr/>
        </p:nvCxnSpPr>
        <p:spPr>
          <a:xfrm>
            <a:off x="2155467" y="765376"/>
            <a:ext cx="0" cy="1146631"/>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27681" y="3950951"/>
            <a:ext cx="1519968" cy="1292662"/>
          </a:xfrm>
          <a:prstGeom prst="rect">
            <a:avLst/>
          </a:prstGeom>
          <a:noFill/>
        </p:spPr>
        <p:txBody>
          <a:bodyPr wrap="none" rtlCol="0">
            <a:spAutoFit/>
          </a:bodyPr>
          <a:lstStyle/>
          <a:p>
            <a:pPr algn="r"/>
            <a:r>
              <a:rPr lang="en-IN" sz="2600" dirty="0" smtClean="0">
                <a:solidFill>
                  <a:srgbClr val="210CBA"/>
                </a:solidFill>
                <a:latin typeface="Arial" panose="020B0604020202020204" pitchFamily="34" charset="0"/>
                <a:cs typeface="Arial" panose="020B0604020202020204" pitchFamily="34" charset="0"/>
              </a:rPr>
              <a:t>SGD</a:t>
            </a:r>
          </a:p>
          <a:p>
            <a:pPr algn="r"/>
            <a:r>
              <a:rPr lang="en-IN" sz="2600" dirty="0">
                <a:solidFill>
                  <a:srgbClr val="210CBA"/>
                </a:solidFill>
                <a:latin typeface="Arial" panose="020B0604020202020204" pitchFamily="34" charset="0"/>
                <a:cs typeface="Arial" panose="020B0604020202020204" pitchFamily="34" charset="0"/>
              </a:rPr>
              <a:t>w</a:t>
            </a:r>
            <a:r>
              <a:rPr lang="en-IN" sz="2600" dirty="0" smtClean="0">
                <a:solidFill>
                  <a:srgbClr val="210CBA"/>
                </a:solidFill>
                <a:latin typeface="Arial" panose="020B0604020202020204" pitchFamily="34" charset="0"/>
                <a:cs typeface="Arial" panose="020B0604020202020204" pitchFamily="34" charset="0"/>
              </a:rPr>
              <a:t>ith </a:t>
            </a:r>
          </a:p>
          <a:p>
            <a:pPr algn="r"/>
            <a:r>
              <a:rPr lang="en-IN" sz="2600" dirty="0" err="1" smtClean="0">
                <a:solidFill>
                  <a:srgbClr val="210CBA"/>
                </a:solidFill>
                <a:latin typeface="Arial" panose="020B0604020202020204" pitchFamily="34" charset="0"/>
                <a:cs typeface="Arial" panose="020B0604020202020204" pitchFamily="34" charset="0"/>
              </a:rPr>
              <a:t>Nesterov</a:t>
            </a:r>
            <a:endParaRPr lang="en-IN" sz="2600" dirty="0">
              <a:solidFill>
                <a:srgbClr val="210CBA"/>
              </a:solidFill>
              <a:latin typeface="Arial" panose="020B0604020202020204" pitchFamily="34" charset="0"/>
              <a:cs typeface="Arial" panose="020B0604020202020204" pitchFamily="34" charset="0"/>
            </a:endParaRPr>
          </a:p>
        </p:txBody>
      </p:sp>
      <p:cxnSp>
        <p:nvCxnSpPr>
          <p:cNvPr id="35" name="Straight Connector 34"/>
          <p:cNvCxnSpPr/>
          <p:nvPr/>
        </p:nvCxnSpPr>
        <p:spPr>
          <a:xfrm>
            <a:off x="2155467" y="4090576"/>
            <a:ext cx="0" cy="1386928"/>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836550" y="4090576"/>
            <a:ext cx="0" cy="1386928"/>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94257" y="2152631"/>
            <a:ext cx="1853392" cy="1292662"/>
          </a:xfrm>
          <a:prstGeom prst="rect">
            <a:avLst/>
          </a:prstGeom>
          <a:noFill/>
        </p:spPr>
        <p:txBody>
          <a:bodyPr wrap="square" rtlCol="0">
            <a:spAutoFit/>
          </a:bodyPr>
          <a:lstStyle/>
          <a:p>
            <a:pPr algn="r"/>
            <a:r>
              <a:rPr lang="en-IN" sz="2600" dirty="0" smtClean="0">
                <a:solidFill>
                  <a:srgbClr val="210CBA"/>
                </a:solidFill>
                <a:latin typeface="Arial" panose="020B0604020202020204" pitchFamily="34" charset="0"/>
                <a:cs typeface="Arial" panose="020B0604020202020204" pitchFamily="34" charset="0"/>
              </a:rPr>
              <a:t>What momentum does is…</a:t>
            </a:r>
            <a:endParaRPr lang="en-IN" sz="2600" dirty="0">
              <a:solidFill>
                <a:srgbClr val="210CBA"/>
              </a:solidFill>
              <a:latin typeface="Arial" panose="020B0604020202020204" pitchFamily="34" charset="0"/>
              <a:cs typeface="Arial" panose="020B0604020202020204" pitchFamily="34" charset="0"/>
            </a:endParaRPr>
          </a:p>
        </p:txBody>
      </p:sp>
      <p:cxnSp>
        <p:nvCxnSpPr>
          <p:cNvPr id="47" name="Straight Connector 46"/>
          <p:cNvCxnSpPr/>
          <p:nvPr/>
        </p:nvCxnSpPr>
        <p:spPr>
          <a:xfrm>
            <a:off x="2155467" y="2221136"/>
            <a:ext cx="0" cy="1694406"/>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174821" y="2161216"/>
            <a:ext cx="9652635" cy="1754326"/>
          </a:xfrm>
          <a:prstGeom prst="rect">
            <a:avLst/>
          </a:prstGeom>
          <a:noFill/>
        </p:spPr>
        <p:txBody>
          <a:bodyPr wrap="square" rtlCol="0">
            <a:spAutoFit/>
          </a:bodyPr>
          <a:lstStyle/>
          <a:p>
            <a:pPr marL="285750" indent="-285750">
              <a:buFontTx/>
              <a:buChar char="-"/>
            </a:pPr>
            <a:r>
              <a:rPr lang="en-IN" dirty="0" smtClean="0">
                <a:latin typeface="Arial" panose="020B0604020202020204" pitchFamily="34" charset="0"/>
                <a:cs typeface="Arial" panose="020B0604020202020204" pitchFamily="34" charset="0"/>
              </a:rPr>
              <a:t>Usually </a:t>
            </a:r>
            <a:r>
              <a:rPr lang="en-IN" dirty="0" smtClean="0">
                <a:solidFill>
                  <a:srgbClr val="FF0066"/>
                </a:solidFill>
                <a:latin typeface="Arial" panose="020B0604020202020204" pitchFamily="34" charset="0"/>
                <a:cs typeface="Arial" panose="020B0604020202020204" pitchFamily="34" charset="0"/>
              </a:rPr>
              <a:t>SGD</a:t>
            </a:r>
            <a:r>
              <a:rPr lang="en-IN" dirty="0" smtClean="0">
                <a:latin typeface="Arial" panose="020B0604020202020204" pitchFamily="34" charset="0"/>
                <a:cs typeface="Arial" panose="020B0604020202020204" pitchFamily="34" charset="0"/>
              </a:rPr>
              <a:t> updates the parameter vector in the direction specified by the </a:t>
            </a:r>
            <a:r>
              <a:rPr lang="en-IN" dirty="0" smtClean="0">
                <a:solidFill>
                  <a:srgbClr val="FF0066"/>
                </a:solidFill>
                <a:latin typeface="Arial" panose="020B0604020202020204" pitchFamily="34" charset="0"/>
                <a:cs typeface="Arial" panose="020B0604020202020204" pitchFamily="34" charset="0"/>
              </a:rPr>
              <a:t>gradient</a:t>
            </a:r>
            <a:r>
              <a:rPr lang="en-IN" dirty="0" smtClean="0">
                <a:latin typeface="Arial" panose="020B0604020202020204" pitchFamily="34" charset="0"/>
                <a:cs typeface="Arial" panose="020B0604020202020204" pitchFamily="34" charset="0"/>
              </a:rPr>
              <a:t> of the cost function i.e.,</a:t>
            </a:r>
          </a:p>
          <a:p>
            <a:pPr marL="285750" indent="-285750">
              <a:buFontTx/>
              <a:buChar char="-"/>
            </a:pPr>
            <a:r>
              <a:rPr lang="en-IN" dirty="0" smtClean="0">
                <a:latin typeface="Arial" panose="020B0604020202020204" pitchFamily="34" charset="0"/>
                <a:cs typeface="Arial" panose="020B0604020202020204" pitchFamily="34" charset="0"/>
              </a:rPr>
              <a:t>It doesn’t take into consideration from which direction it has arrived at that location while doing that update</a:t>
            </a:r>
          </a:p>
          <a:p>
            <a:pPr marL="285750" indent="-285750">
              <a:buFontTx/>
              <a:buChar char="-"/>
            </a:pPr>
            <a:r>
              <a:rPr lang="en-IN" dirty="0" smtClean="0">
                <a:solidFill>
                  <a:srgbClr val="FF0066"/>
                </a:solidFill>
                <a:latin typeface="Arial" panose="020B0604020202020204" pitchFamily="34" charset="0"/>
                <a:cs typeface="Arial" panose="020B0604020202020204" pitchFamily="34" charset="0"/>
              </a:rPr>
              <a:t>Momentum</a:t>
            </a:r>
            <a:r>
              <a:rPr lang="en-IN" dirty="0" smtClean="0">
                <a:latin typeface="Arial" panose="020B0604020202020204" pitchFamily="34" charset="0"/>
                <a:cs typeface="Arial" panose="020B0604020202020204" pitchFamily="34" charset="0"/>
              </a:rPr>
              <a:t> considers that </a:t>
            </a:r>
            <a:r>
              <a:rPr lang="en-IN" dirty="0" smtClean="0">
                <a:solidFill>
                  <a:srgbClr val="FF0066"/>
                </a:solidFill>
                <a:latin typeface="Arial" panose="020B0604020202020204" pitchFamily="34" charset="0"/>
                <a:cs typeface="Arial" panose="020B0604020202020204" pitchFamily="34" charset="0"/>
              </a:rPr>
              <a:t>previous update direction </a:t>
            </a:r>
            <a:r>
              <a:rPr lang="en-IN" dirty="0" smtClean="0">
                <a:latin typeface="Arial" panose="020B0604020202020204" pitchFamily="34" charset="0"/>
                <a:cs typeface="Arial" panose="020B0604020202020204" pitchFamily="34" charset="0"/>
              </a:rPr>
              <a:t>along with the </a:t>
            </a:r>
            <a:r>
              <a:rPr lang="en-IN" dirty="0" smtClean="0">
                <a:solidFill>
                  <a:srgbClr val="FF0066"/>
                </a:solidFill>
                <a:latin typeface="Arial" panose="020B0604020202020204" pitchFamily="34" charset="0"/>
                <a:cs typeface="Arial" panose="020B0604020202020204" pitchFamily="34" charset="0"/>
              </a:rPr>
              <a:t>direction specified by the gradient</a:t>
            </a:r>
          </a:p>
        </p:txBody>
      </p:sp>
      <p:graphicFrame>
        <p:nvGraphicFramePr>
          <p:cNvPr id="49" name="Object 48"/>
          <p:cNvGraphicFramePr>
            <a:graphicFrameLocks noChangeAspect="1"/>
          </p:cNvGraphicFramePr>
          <p:nvPr>
            <p:extLst>
              <p:ext uri="{D42A27DB-BD31-4B8C-83A1-F6EECF244321}">
                <p14:modId xmlns="" xmlns:p14="http://schemas.microsoft.com/office/powerpoint/2010/main" val="3304556106"/>
              </p:ext>
            </p:extLst>
          </p:nvPr>
        </p:nvGraphicFramePr>
        <p:xfrm>
          <a:off x="4384675" y="2365375"/>
          <a:ext cx="1289050" cy="552450"/>
        </p:xfrm>
        <a:graphic>
          <a:graphicData uri="http://schemas.openxmlformats.org/presentationml/2006/ole">
            <p:oleObj spid="_x0000_s58374" name="Equation" r:id="rId3" imgW="533160" imgH="228600" progId="Equation.DSMT4">
              <p:embed/>
            </p:oleObj>
          </a:graphicData>
        </a:graphic>
      </p:graphicFrame>
      <p:sp>
        <p:nvSpPr>
          <p:cNvPr id="50" name="TextBox 49"/>
          <p:cNvSpPr txBox="1"/>
          <p:nvPr/>
        </p:nvSpPr>
        <p:spPr>
          <a:xfrm>
            <a:off x="2174821" y="4000176"/>
            <a:ext cx="7661729" cy="1477328"/>
          </a:xfrm>
          <a:prstGeom prst="rect">
            <a:avLst/>
          </a:prstGeom>
          <a:noFill/>
        </p:spPr>
        <p:txBody>
          <a:bodyPr wrap="square" rtlCol="0">
            <a:spAutoFit/>
          </a:bodyPr>
          <a:lstStyle/>
          <a:p>
            <a:pPr marL="285750" indent="-285750">
              <a:buFontTx/>
              <a:buChar char="-"/>
            </a:pPr>
            <a:r>
              <a:rPr lang="en-IN" dirty="0" smtClean="0">
                <a:latin typeface="Arial" panose="020B0604020202020204" pitchFamily="34" charset="0"/>
                <a:cs typeface="Arial" panose="020B0604020202020204" pitchFamily="34" charset="0"/>
              </a:rPr>
              <a:t>Now </a:t>
            </a:r>
            <a:r>
              <a:rPr lang="en-IN" dirty="0" err="1" smtClean="0">
                <a:latin typeface="Arial" panose="020B0604020202020204" pitchFamily="34" charset="0"/>
                <a:cs typeface="Arial" panose="020B0604020202020204" pitchFamily="34" charset="0"/>
              </a:rPr>
              <a:t>Nesterov</a:t>
            </a:r>
            <a:r>
              <a:rPr lang="en-IN" dirty="0" smtClean="0">
                <a:latin typeface="Arial" panose="020B0604020202020204" pitchFamily="34" charset="0"/>
                <a:cs typeface="Arial" panose="020B0604020202020204" pitchFamily="34" charset="0"/>
              </a:rPr>
              <a:t> considers the </a:t>
            </a:r>
            <a:r>
              <a:rPr lang="en-IN" dirty="0" smtClean="0">
                <a:solidFill>
                  <a:srgbClr val="FF0066"/>
                </a:solidFill>
                <a:latin typeface="Arial" panose="020B0604020202020204" pitchFamily="34" charset="0"/>
                <a:cs typeface="Arial" panose="020B0604020202020204" pitchFamily="34" charset="0"/>
              </a:rPr>
              <a:t>gradients with respect to the approximate future positions of the parameters</a:t>
            </a:r>
            <a:r>
              <a:rPr lang="en-IN" dirty="0" smtClean="0">
                <a:latin typeface="Arial" panose="020B0604020202020204" pitchFamily="34" charset="0"/>
                <a:cs typeface="Arial" panose="020B0604020202020204" pitchFamily="34" charset="0"/>
              </a:rPr>
              <a:t> also</a:t>
            </a:r>
          </a:p>
          <a:p>
            <a:pPr marL="285750" indent="-285750">
              <a:buFontTx/>
              <a:buChar char="-"/>
            </a:pPr>
            <a:r>
              <a:rPr lang="en-IN" dirty="0" smtClean="0">
                <a:latin typeface="Arial" panose="020B0604020202020204" pitchFamily="34" charset="0"/>
                <a:cs typeface="Arial" panose="020B0604020202020204" pitchFamily="34" charset="0"/>
              </a:rPr>
              <a:t>This means that… if we update the parameters with momentum, from that updated position in which direction cost decreases is also considered in updating the parameters at the current position </a:t>
            </a:r>
            <a:endParaRPr lang="en-IN" dirty="0" smtClean="0">
              <a:solidFill>
                <a:srgbClr val="FF0066"/>
              </a:solidFill>
              <a:latin typeface="Arial" panose="020B0604020202020204" pitchFamily="34" charset="0"/>
              <a:cs typeface="Arial" panose="020B0604020202020204" pitchFamily="34" charset="0"/>
            </a:endParaRPr>
          </a:p>
        </p:txBody>
      </p:sp>
      <p:sp>
        <p:nvSpPr>
          <p:cNvPr id="10" name="TextBox 9"/>
          <p:cNvSpPr txBox="1"/>
          <p:nvPr/>
        </p:nvSpPr>
        <p:spPr>
          <a:xfrm>
            <a:off x="9855903" y="4000176"/>
            <a:ext cx="1686957" cy="1569660"/>
          </a:xfrm>
          <a:prstGeom prst="rect">
            <a:avLst/>
          </a:prstGeom>
          <a:noFill/>
        </p:spPr>
        <p:txBody>
          <a:bodyPr wrap="square" rtlCol="0">
            <a:spAutoFit/>
          </a:bodyPr>
          <a:lstStyle/>
          <a:p>
            <a:pPr algn="ctr"/>
            <a:r>
              <a:rPr lang="en-IN" sz="2800" dirty="0" smtClean="0">
                <a:solidFill>
                  <a:srgbClr val="FF0066"/>
                </a:solidFill>
              </a:rPr>
              <a:t>but</a:t>
            </a:r>
            <a:r>
              <a:rPr lang="en-IN" sz="4800" dirty="0" smtClean="0">
                <a:solidFill>
                  <a:srgbClr val="FF0066"/>
                </a:solidFill>
              </a:rPr>
              <a:t> how?</a:t>
            </a:r>
            <a:endParaRPr lang="en-IN" sz="4800" dirty="0">
              <a:solidFill>
                <a:srgbClr val="FF0066"/>
              </a:solidFill>
            </a:endParaRPr>
          </a:p>
        </p:txBody>
      </p:sp>
      <p:sp>
        <p:nvSpPr>
          <p:cNvPr id="51" name="TextBox 50"/>
          <p:cNvSpPr txBox="1"/>
          <p:nvPr/>
        </p:nvSpPr>
        <p:spPr>
          <a:xfrm>
            <a:off x="314152" y="5451297"/>
            <a:ext cx="1727073" cy="1292662"/>
          </a:xfrm>
          <a:prstGeom prst="rect">
            <a:avLst/>
          </a:prstGeom>
          <a:noFill/>
        </p:spPr>
        <p:txBody>
          <a:bodyPr wrap="square" rtlCol="0">
            <a:spAutoFit/>
          </a:bodyPr>
          <a:lstStyle/>
          <a:p>
            <a:pPr algn="r"/>
            <a:r>
              <a:rPr lang="en-IN" sz="2600" dirty="0" smtClean="0">
                <a:solidFill>
                  <a:srgbClr val="210CBA"/>
                </a:solidFill>
                <a:latin typeface="Arial" panose="020B0604020202020204" pitchFamily="34" charset="0"/>
                <a:cs typeface="Arial" panose="020B0604020202020204" pitchFamily="34" charset="0"/>
              </a:rPr>
              <a:t>Parameter update equation</a:t>
            </a:r>
          </a:p>
        </p:txBody>
      </p:sp>
      <p:cxnSp>
        <p:nvCxnSpPr>
          <p:cNvPr id="53" name="Straight Connector 52"/>
          <p:cNvCxnSpPr/>
          <p:nvPr/>
        </p:nvCxnSpPr>
        <p:spPr>
          <a:xfrm>
            <a:off x="2132235" y="5636247"/>
            <a:ext cx="0" cy="1161871"/>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graphicFrame>
        <p:nvGraphicFramePr>
          <p:cNvPr id="58376" name="Object 8"/>
          <p:cNvGraphicFramePr>
            <a:graphicFrameLocks noChangeAspect="1"/>
          </p:cNvGraphicFramePr>
          <p:nvPr/>
        </p:nvGraphicFramePr>
        <p:xfrm>
          <a:off x="7075488" y="922338"/>
          <a:ext cx="2249487" cy="642937"/>
        </p:xfrm>
        <a:graphic>
          <a:graphicData uri="http://schemas.openxmlformats.org/presentationml/2006/ole">
            <p:oleObj spid="_x0000_s58376" name="Equation" r:id="rId4" imgW="799920" imgH="228600" progId="Equation.DSMT4">
              <p:embed/>
            </p:oleObj>
          </a:graphicData>
        </a:graphic>
      </p:graphicFrame>
      <p:graphicFrame>
        <p:nvGraphicFramePr>
          <p:cNvPr id="58377" name="Object 9"/>
          <p:cNvGraphicFramePr>
            <a:graphicFrameLocks noChangeAspect="1"/>
          </p:cNvGraphicFramePr>
          <p:nvPr/>
        </p:nvGraphicFramePr>
        <p:xfrm>
          <a:off x="2306449" y="5642899"/>
          <a:ext cx="4448175" cy="936625"/>
        </p:xfrm>
        <a:graphic>
          <a:graphicData uri="http://schemas.openxmlformats.org/presentationml/2006/ole">
            <p:oleObj spid="_x0000_s58377" name="Equation" r:id="rId5" imgW="2171520" imgH="457200" progId="Equation.DSMT4">
              <p:embed/>
            </p:oleObj>
          </a:graphicData>
        </a:graphic>
      </p:graphicFrame>
      <p:graphicFrame>
        <p:nvGraphicFramePr>
          <p:cNvPr id="58378" name="Object 10"/>
          <p:cNvGraphicFramePr>
            <a:graphicFrameLocks noChangeAspect="1"/>
          </p:cNvGraphicFramePr>
          <p:nvPr/>
        </p:nvGraphicFramePr>
        <p:xfrm>
          <a:off x="7550150" y="5710238"/>
          <a:ext cx="2249488" cy="642937"/>
        </p:xfrm>
        <a:graphic>
          <a:graphicData uri="http://schemas.openxmlformats.org/presentationml/2006/ole">
            <p:oleObj spid="_x0000_s58378" name="Equation" r:id="rId6" imgW="799920" imgH="228600" progId="Equation.DSMT4">
              <p:embed/>
            </p:oleObj>
          </a:graphicData>
        </a:graphic>
      </p:graphicFrame>
      <p:graphicFrame>
        <p:nvGraphicFramePr>
          <p:cNvPr id="58379" name="Object 11"/>
          <p:cNvGraphicFramePr>
            <a:graphicFrameLocks noChangeAspect="1"/>
          </p:cNvGraphicFramePr>
          <p:nvPr/>
        </p:nvGraphicFramePr>
        <p:xfrm>
          <a:off x="2566964" y="767970"/>
          <a:ext cx="2936875" cy="1074738"/>
        </p:xfrm>
        <a:graphic>
          <a:graphicData uri="http://schemas.openxmlformats.org/presentationml/2006/ole">
            <p:oleObj spid="_x0000_s58379" name="Equation" r:id="rId7" imgW="1180800" imgH="431640" progId="Equation.DSMT4">
              <p:embed/>
            </p:oleObj>
          </a:graphicData>
        </a:graphic>
      </p:graphicFrame>
    </p:spTree>
    <p:extLst>
      <p:ext uri="{BB962C8B-B14F-4D97-AF65-F5344CB8AC3E}">
        <p14:creationId xmlns="" xmlns:p14="http://schemas.microsoft.com/office/powerpoint/2010/main" val="396347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8">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7" grpId="0"/>
      <p:bldP spid="34" grpId="0"/>
      <p:bldP spid="46" grpId="0"/>
      <p:bldP spid="10" grpId="0"/>
      <p:bldP spid="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 xmlns:p14="http://schemas.microsoft.com/office/powerpoint/2010/main" val="2794298962"/>
              </p:ext>
            </p:extLst>
          </p:nvPr>
        </p:nvGraphicFramePr>
        <p:xfrm>
          <a:off x="347872" y="304960"/>
          <a:ext cx="7940720" cy="370840"/>
        </p:xfrm>
        <a:graphic>
          <a:graphicData uri="http://schemas.openxmlformats.org/drawingml/2006/table">
            <a:tbl>
              <a:tblPr firstRow="1" bandRow="1">
                <a:tableStyleId>{5C22544A-7EE6-4342-B048-85BDC9FD1C3A}</a:tableStyleId>
              </a:tblPr>
              <a:tblGrid>
                <a:gridCol w="7940720"/>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dirty="0" smtClean="0">
                          <a:solidFill>
                            <a:srgbClr val="210CBA"/>
                          </a:solidFill>
                          <a:latin typeface="Arial" panose="020B0604020202020204" pitchFamily="34" charset="0"/>
                          <a:cs typeface="Arial" panose="020B0604020202020204" pitchFamily="34" charset="0"/>
                        </a:rPr>
                        <a:t>Optimization for Training Deep Models </a:t>
                      </a:r>
                      <a:r>
                        <a:rPr lang="en-IN" sz="1800" b="0" dirty="0" smtClean="0">
                          <a:solidFill>
                            <a:schemeClr val="tx1"/>
                          </a:solidFill>
                          <a:latin typeface="Arial" panose="020B0604020202020204" pitchFamily="34" charset="0"/>
                          <a:cs typeface="Arial" panose="020B0604020202020204" pitchFamily="34" charset="0"/>
                        </a:rPr>
                        <a:t>|</a:t>
                      </a:r>
                      <a:endParaRPr lang="en-IN" sz="1800" b="0" dirty="0" smtClean="0">
                        <a:solidFill>
                          <a:srgbClr val="FF0066"/>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 name="Rectangle 2"/>
          <p:cNvSpPr/>
          <p:nvPr/>
        </p:nvSpPr>
        <p:spPr>
          <a:xfrm>
            <a:off x="4435814" y="304960"/>
            <a:ext cx="3326616" cy="369332"/>
          </a:xfrm>
          <a:prstGeom prst="rect">
            <a:avLst/>
          </a:prstGeom>
        </p:spPr>
        <p:txBody>
          <a:bodyPr wrap="none">
            <a:spAutoFit/>
          </a:bodyPr>
          <a:lstStyle/>
          <a:p>
            <a:r>
              <a:rPr lang="en-IN" dirty="0" err="1" smtClean="0">
                <a:solidFill>
                  <a:srgbClr val="FF0066"/>
                </a:solidFill>
                <a:latin typeface="Arial" panose="020B0604020202020204" pitchFamily="34" charset="0"/>
                <a:cs typeface="Arial" panose="020B0604020202020204" pitchFamily="34" charset="0"/>
              </a:rPr>
              <a:t>Nesterov</a:t>
            </a:r>
            <a:r>
              <a:rPr lang="en-IN" dirty="0" smtClean="0">
                <a:solidFill>
                  <a:srgbClr val="FF0066"/>
                </a:solidFill>
                <a:latin typeface="Arial" panose="020B0604020202020204" pitchFamily="34" charset="0"/>
                <a:cs typeface="Arial" panose="020B0604020202020204" pitchFamily="34" charset="0"/>
              </a:rPr>
              <a:t> Accelerated Gradient</a:t>
            </a:r>
            <a:endParaRPr lang="en-IN" dirty="0"/>
          </a:p>
        </p:txBody>
      </p:sp>
      <p:sp>
        <p:nvSpPr>
          <p:cNvPr id="51" name="TextBox 50"/>
          <p:cNvSpPr txBox="1"/>
          <p:nvPr/>
        </p:nvSpPr>
        <p:spPr>
          <a:xfrm>
            <a:off x="546168" y="720529"/>
            <a:ext cx="1727073" cy="1292662"/>
          </a:xfrm>
          <a:prstGeom prst="rect">
            <a:avLst/>
          </a:prstGeom>
          <a:noFill/>
        </p:spPr>
        <p:txBody>
          <a:bodyPr wrap="square" rtlCol="0">
            <a:spAutoFit/>
          </a:bodyPr>
          <a:lstStyle/>
          <a:p>
            <a:pPr algn="r"/>
            <a:r>
              <a:rPr lang="en-IN" sz="2600" dirty="0" smtClean="0">
                <a:solidFill>
                  <a:srgbClr val="210CBA"/>
                </a:solidFill>
                <a:latin typeface="Arial" panose="020B0604020202020204" pitchFamily="34" charset="0"/>
                <a:cs typeface="Arial" panose="020B0604020202020204" pitchFamily="34" charset="0"/>
              </a:rPr>
              <a:t>Parameter update equation</a:t>
            </a:r>
          </a:p>
        </p:txBody>
      </p:sp>
      <p:cxnSp>
        <p:nvCxnSpPr>
          <p:cNvPr id="53" name="Straight Connector 52"/>
          <p:cNvCxnSpPr/>
          <p:nvPr/>
        </p:nvCxnSpPr>
        <p:spPr>
          <a:xfrm>
            <a:off x="2282363" y="850887"/>
            <a:ext cx="0" cy="1161871"/>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pic>
        <p:nvPicPr>
          <p:cNvPr id="12303" name="Picture 15" descr="https://miro.medium.com/max/875/1*6MEi74EMyPERHlAX-x2Slw.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941865" y="2256244"/>
            <a:ext cx="8334375" cy="4162426"/>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59396" name="Object 4"/>
          <p:cNvGraphicFramePr>
            <a:graphicFrameLocks noChangeAspect="1"/>
          </p:cNvGraphicFramePr>
          <p:nvPr/>
        </p:nvGraphicFramePr>
        <p:xfrm>
          <a:off x="2484059" y="976029"/>
          <a:ext cx="4448175" cy="936625"/>
        </p:xfrm>
        <a:graphic>
          <a:graphicData uri="http://schemas.openxmlformats.org/presentationml/2006/ole">
            <p:oleObj spid="_x0000_s59396" name="Equation" r:id="rId4" imgW="2171520" imgH="457200" progId="Equation.DSMT4">
              <p:embed/>
            </p:oleObj>
          </a:graphicData>
        </a:graphic>
      </p:graphicFrame>
      <p:graphicFrame>
        <p:nvGraphicFramePr>
          <p:cNvPr id="59397" name="Object 5"/>
          <p:cNvGraphicFramePr>
            <a:graphicFrameLocks noChangeAspect="1"/>
          </p:cNvGraphicFramePr>
          <p:nvPr/>
        </p:nvGraphicFramePr>
        <p:xfrm>
          <a:off x="7727571" y="1042704"/>
          <a:ext cx="2249488" cy="642937"/>
        </p:xfrm>
        <a:graphic>
          <a:graphicData uri="http://schemas.openxmlformats.org/presentationml/2006/ole">
            <p:oleObj spid="_x0000_s59397" name="Equation" r:id="rId5" imgW="799920" imgH="228600" progId="Equation.DSMT4">
              <p:embed/>
            </p:oleObj>
          </a:graphicData>
        </a:graphic>
      </p:graphicFrame>
    </p:spTree>
    <p:extLst>
      <p:ext uri="{BB962C8B-B14F-4D97-AF65-F5344CB8AC3E}">
        <p14:creationId xmlns="" xmlns:p14="http://schemas.microsoft.com/office/powerpoint/2010/main" val="40933472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3</a:t>
            </a:fld>
            <a:endParaRPr lang="en-US"/>
          </a:p>
        </p:txBody>
      </p:sp>
      <p:pic>
        <p:nvPicPr>
          <p:cNvPr id="68611" name="Picture 3"/>
          <p:cNvPicPr>
            <a:picLocks noChangeAspect="1" noChangeArrowheads="1"/>
          </p:cNvPicPr>
          <p:nvPr/>
        </p:nvPicPr>
        <p:blipFill>
          <a:blip r:embed="rId2"/>
          <a:srcRect/>
          <a:stretch>
            <a:fillRect/>
          </a:stretch>
        </p:blipFill>
        <p:spPr bwMode="auto">
          <a:xfrm>
            <a:off x="2197289" y="1380453"/>
            <a:ext cx="7478974" cy="4924812"/>
          </a:xfrm>
          <a:prstGeom prst="rect">
            <a:avLst/>
          </a:prstGeom>
          <a:noFill/>
          <a:ln w="9525">
            <a:solidFill>
              <a:schemeClr val="accent6">
                <a:lumMod val="75000"/>
              </a:schemeClr>
            </a:solid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 xmlns:p14="http://schemas.microsoft.com/office/powerpoint/2010/main" val="2794298962"/>
              </p:ext>
            </p:extLst>
          </p:nvPr>
        </p:nvGraphicFramePr>
        <p:xfrm>
          <a:off x="306928" y="304960"/>
          <a:ext cx="7940720" cy="370840"/>
        </p:xfrm>
        <a:graphic>
          <a:graphicData uri="http://schemas.openxmlformats.org/drawingml/2006/table">
            <a:tbl>
              <a:tblPr firstRow="1" bandRow="1">
                <a:tableStyleId>{5C22544A-7EE6-4342-B048-85BDC9FD1C3A}</a:tableStyleId>
              </a:tblPr>
              <a:tblGrid>
                <a:gridCol w="7940720"/>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dirty="0" smtClean="0">
                          <a:solidFill>
                            <a:srgbClr val="210CBA"/>
                          </a:solidFill>
                          <a:latin typeface="Arial" panose="020B0604020202020204" pitchFamily="34" charset="0"/>
                          <a:cs typeface="Arial" panose="020B0604020202020204" pitchFamily="34" charset="0"/>
                        </a:rPr>
                        <a:t>Optimization for Training Deep Models </a:t>
                      </a:r>
                      <a:r>
                        <a:rPr lang="en-IN" sz="1800" b="0" dirty="0" smtClean="0">
                          <a:solidFill>
                            <a:schemeClr val="tx1"/>
                          </a:solidFill>
                          <a:latin typeface="Arial" panose="020B0604020202020204" pitchFamily="34" charset="0"/>
                          <a:cs typeface="Arial" panose="020B0604020202020204" pitchFamily="34" charset="0"/>
                        </a:rPr>
                        <a:t>|</a:t>
                      </a:r>
                      <a:endParaRPr lang="en-IN" sz="1800" b="0" dirty="0" smtClean="0">
                        <a:solidFill>
                          <a:srgbClr val="FF0066"/>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 name="Rectangle 2"/>
          <p:cNvSpPr/>
          <p:nvPr/>
        </p:nvSpPr>
        <p:spPr>
          <a:xfrm>
            <a:off x="4394870" y="304960"/>
            <a:ext cx="3326616" cy="369332"/>
          </a:xfrm>
          <a:prstGeom prst="rect">
            <a:avLst/>
          </a:prstGeom>
        </p:spPr>
        <p:txBody>
          <a:bodyPr wrap="none">
            <a:spAutoFit/>
          </a:bodyPr>
          <a:lstStyle/>
          <a:p>
            <a:r>
              <a:rPr lang="en-IN" dirty="0" err="1" smtClean="0">
                <a:solidFill>
                  <a:srgbClr val="FF0066"/>
                </a:solidFill>
                <a:latin typeface="Arial" panose="020B0604020202020204" pitchFamily="34" charset="0"/>
                <a:cs typeface="Arial" panose="020B0604020202020204" pitchFamily="34" charset="0"/>
              </a:rPr>
              <a:t>Nesterov</a:t>
            </a:r>
            <a:r>
              <a:rPr lang="en-IN" dirty="0" smtClean="0">
                <a:solidFill>
                  <a:srgbClr val="FF0066"/>
                </a:solidFill>
                <a:latin typeface="Arial" panose="020B0604020202020204" pitchFamily="34" charset="0"/>
                <a:cs typeface="Arial" panose="020B0604020202020204" pitchFamily="34" charset="0"/>
              </a:rPr>
              <a:t> Accelerated Gradient</a:t>
            </a:r>
            <a:endParaRPr lang="en-IN" dirty="0"/>
          </a:p>
        </p:txBody>
      </p:sp>
      <p:sp>
        <p:nvSpPr>
          <p:cNvPr id="51" name="TextBox 50"/>
          <p:cNvSpPr txBox="1"/>
          <p:nvPr/>
        </p:nvSpPr>
        <p:spPr>
          <a:xfrm>
            <a:off x="409688" y="857009"/>
            <a:ext cx="1727073" cy="1292662"/>
          </a:xfrm>
          <a:prstGeom prst="rect">
            <a:avLst/>
          </a:prstGeom>
          <a:noFill/>
        </p:spPr>
        <p:txBody>
          <a:bodyPr wrap="square" rtlCol="0">
            <a:spAutoFit/>
          </a:bodyPr>
          <a:lstStyle/>
          <a:p>
            <a:pPr algn="r"/>
            <a:r>
              <a:rPr lang="en-IN" sz="2600" dirty="0" smtClean="0">
                <a:solidFill>
                  <a:srgbClr val="210CBA"/>
                </a:solidFill>
                <a:latin typeface="Arial" panose="020B0604020202020204" pitchFamily="34" charset="0"/>
                <a:cs typeface="Arial" panose="020B0604020202020204" pitchFamily="34" charset="0"/>
              </a:rPr>
              <a:t>Parameter update equation</a:t>
            </a:r>
          </a:p>
        </p:txBody>
      </p:sp>
      <p:cxnSp>
        <p:nvCxnSpPr>
          <p:cNvPr id="53" name="Straight Connector 52"/>
          <p:cNvCxnSpPr/>
          <p:nvPr/>
        </p:nvCxnSpPr>
        <p:spPr>
          <a:xfrm>
            <a:off x="2145883" y="987367"/>
            <a:ext cx="0" cy="1161871"/>
          </a:xfrm>
          <a:prstGeom prst="line">
            <a:avLst/>
          </a:prstGeom>
          <a:ln w="28575">
            <a:solidFill>
              <a:srgbClr val="210CBA"/>
            </a:solidFill>
          </a:ln>
        </p:spPr>
        <p:style>
          <a:lnRef idx="1">
            <a:schemeClr val="accent1"/>
          </a:lnRef>
          <a:fillRef idx="0">
            <a:schemeClr val="accent1"/>
          </a:fillRef>
          <a:effectRef idx="0">
            <a:schemeClr val="accent1"/>
          </a:effectRef>
          <a:fontRef idx="minor">
            <a:schemeClr val="tx1"/>
          </a:fontRef>
        </p:style>
      </p:cxnSp>
      <p:pic>
        <p:nvPicPr>
          <p:cNvPr id="60421" name="Picture 5" descr="https://miro.medium.com/v2/resize:fit:700/1*hJSLxZMjYVzgF5A_MoqeVQ.jpeg"/>
          <p:cNvPicPr>
            <a:picLocks noChangeAspect="1" noChangeArrowheads="1"/>
          </p:cNvPicPr>
          <p:nvPr/>
        </p:nvPicPr>
        <p:blipFill>
          <a:blip r:embed="rId3"/>
          <a:srcRect/>
          <a:stretch>
            <a:fillRect/>
          </a:stretch>
        </p:blipFill>
        <p:spPr bwMode="auto">
          <a:xfrm>
            <a:off x="2243683" y="2385466"/>
            <a:ext cx="8400646" cy="2664205"/>
          </a:xfrm>
          <a:prstGeom prst="rect">
            <a:avLst/>
          </a:prstGeom>
          <a:noFill/>
        </p:spPr>
      </p:pic>
      <p:sp>
        <p:nvSpPr>
          <p:cNvPr id="10" name="Rectangle 9"/>
          <p:cNvSpPr/>
          <p:nvPr/>
        </p:nvSpPr>
        <p:spPr>
          <a:xfrm>
            <a:off x="413980" y="5180294"/>
            <a:ext cx="11323095" cy="707886"/>
          </a:xfrm>
          <a:prstGeom prst="rect">
            <a:avLst/>
          </a:prstGeom>
          <a:ln>
            <a:solidFill>
              <a:schemeClr val="accent6">
                <a:lumMod val="75000"/>
              </a:schemeClr>
            </a:solidFill>
          </a:ln>
        </p:spPr>
        <p:txBody>
          <a:bodyPr wrap="square">
            <a:spAutoFit/>
          </a:bodyPr>
          <a:lstStyle/>
          <a:p>
            <a:r>
              <a:rPr lang="en-US" sz="2000" dirty="0" smtClean="0">
                <a:latin typeface="Bookman Old Style" pitchFamily="18" charset="0"/>
              </a:rPr>
              <a:t>In SGD with </a:t>
            </a:r>
            <a:r>
              <a:rPr lang="en-US" sz="2000" b="1" dirty="0" err="1" smtClean="0">
                <a:latin typeface="Bookman Old Style" pitchFamily="18" charset="0"/>
              </a:rPr>
              <a:t>Nesterov</a:t>
            </a:r>
            <a:r>
              <a:rPr lang="en-US" sz="2000" b="1" dirty="0" smtClean="0">
                <a:latin typeface="Bookman Old Style" pitchFamily="18" charset="0"/>
              </a:rPr>
              <a:t> accelerated gradient, </a:t>
            </a:r>
            <a:r>
              <a:rPr lang="en-US" sz="2000" dirty="0" smtClean="0">
                <a:latin typeface="Bookman Old Style" pitchFamily="18" charset="0"/>
              </a:rPr>
              <a:t>we first look at a point where current momentum is pointing to and computing gradients from that point. </a:t>
            </a:r>
            <a:endParaRPr lang="en-US" sz="2000" dirty="0">
              <a:latin typeface="Bookman Old Style" pitchFamily="18" charset="0"/>
            </a:endParaRPr>
          </a:p>
        </p:txBody>
      </p:sp>
      <p:graphicFrame>
        <p:nvGraphicFramePr>
          <p:cNvPr id="60422" name="Object 6"/>
          <p:cNvGraphicFramePr>
            <a:graphicFrameLocks noChangeAspect="1"/>
          </p:cNvGraphicFramePr>
          <p:nvPr/>
        </p:nvGraphicFramePr>
        <p:xfrm>
          <a:off x="2484438" y="976313"/>
          <a:ext cx="4448175" cy="936625"/>
        </p:xfrm>
        <a:graphic>
          <a:graphicData uri="http://schemas.openxmlformats.org/presentationml/2006/ole">
            <p:oleObj spid="_x0000_s60422" name="Equation" r:id="rId4" imgW="2171520" imgH="457200" progId="Equation.DSMT4">
              <p:embed/>
            </p:oleObj>
          </a:graphicData>
        </a:graphic>
      </p:graphicFrame>
      <p:graphicFrame>
        <p:nvGraphicFramePr>
          <p:cNvPr id="60423" name="Object 7"/>
          <p:cNvGraphicFramePr>
            <a:graphicFrameLocks noChangeAspect="1"/>
          </p:cNvGraphicFramePr>
          <p:nvPr/>
        </p:nvGraphicFramePr>
        <p:xfrm>
          <a:off x="7727950" y="1042988"/>
          <a:ext cx="2249488" cy="642937"/>
        </p:xfrm>
        <a:graphic>
          <a:graphicData uri="http://schemas.openxmlformats.org/presentationml/2006/ole">
            <p:oleObj spid="_x0000_s60423" name="Equation" r:id="rId5" imgW="799920" imgH="228600" progId="Equation.DSMT4">
              <p:embed/>
            </p:oleObj>
          </a:graphicData>
        </a:graphic>
      </p:graphicFrame>
    </p:spTree>
    <p:extLst>
      <p:ext uri="{BB962C8B-B14F-4D97-AF65-F5344CB8AC3E}">
        <p14:creationId xmlns="" xmlns:p14="http://schemas.microsoft.com/office/powerpoint/2010/main" val="17535828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31</a:t>
            </a:fld>
            <a:endParaRPr lang="en-US"/>
          </a:p>
        </p:txBody>
      </p:sp>
      <p:sp>
        <p:nvSpPr>
          <p:cNvPr id="4" name="Rectangle 3"/>
          <p:cNvSpPr/>
          <p:nvPr/>
        </p:nvSpPr>
        <p:spPr>
          <a:xfrm>
            <a:off x="359390" y="590603"/>
            <a:ext cx="9917373" cy="707886"/>
          </a:xfrm>
          <a:prstGeom prst="rect">
            <a:avLst/>
          </a:prstGeom>
          <a:ln>
            <a:solidFill>
              <a:schemeClr val="accent6">
                <a:lumMod val="75000"/>
              </a:schemeClr>
            </a:solidFill>
          </a:ln>
        </p:spPr>
        <p:txBody>
          <a:bodyPr wrap="square">
            <a:spAutoFit/>
          </a:bodyPr>
          <a:lstStyle/>
          <a:p>
            <a:r>
              <a:rPr lang="en-US" sz="2000" dirty="0" smtClean="0">
                <a:solidFill>
                  <a:schemeClr val="accent6">
                    <a:lumMod val="50000"/>
                  </a:schemeClr>
                </a:solidFill>
                <a:latin typeface="Bookman Old Style" pitchFamily="18" charset="0"/>
              </a:rPr>
              <a:t>First</a:t>
            </a:r>
            <a:r>
              <a:rPr lang="en-US" sz="2000" dirty="0" smtClean="0">
                <a:latin typeface="Bookman Old Style" pitchFamily="18" charset="0"/>
              </a:rPr>
              <a:t> make a big jump in the direction of the previous accumulated gradient.</a:t>
            </a:r>
          </a:p>
          <a:p>
            <a:r>
              <a:rPr lang="en-US" sz="2000" dirty="0" smtClean="0">
                <a:solidFill>
                  <a:srgbClr val="FF0000"/>
                </a:solidFill>
                <a:latin typeface="Bookman Old Style" pitchFamily="18" charset="0"/>
              </a:rPr>
              <a:t>Then </a:t>
            </a:r>
            <a:r>
              <a:rPr lang="en-US" sz="2000" dirty="0" smtClean="0">
                <a:latin typeface="Bookman Old Style" pitchFamily="18" charset="0"/>
              </a:rPr>
              <a:t>measure the gradient where you end up and make a correction.</a:t>
            </a:r>
          </a:p>
        </p:txBody>
      </p:sp>
      <p:cxnSp>
        <p:nvCxnSpPr>
          <p:cNvPr id="5" name="Straight Arrow Connector 4"/>
          <p:cNvCxnSpPr/>
          <p:nvPr/>
        </p:nvCxnSpPr>
        <p:spPr>
          <a:xfrm flipV="1">
            <a:off x="2643739" y="2584280"/>
            <a:ext cx="2646572" cy="958201"/>
          </a:xfrm>
          <a:prstGeom prst="straightConnector1">
            <a:avLst/>
          </a:prstGeom>
          <a:ln>
            <a:solidFill>
              <a:srgbClr val="975C29"/>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290311" y="2584280"/>
            <a:ext cx="313757" cy="47809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697505" y="3062373"/>
            <a:ext cx="2891622" cy="482125"/>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643739" y="3062373"/>
            <a:ext cx="465162" cy="480108"/>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604068" y="2763549"/>
            <a:ext cx="2330824" cy="302859"/>
          </a:xfrm>
          <a:prstGeom prst="straightConnector1">
            <a:avLst/>
          </a:prstGeom>
          <a:ln>
            <a:solidFill>
              <a:srgbClr val="975C29"/>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7665954" y="2763592"/>
            <a:ext cx="261982" cy="29878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604068" y="3062373"/>
            <a:ext cx="2061886" cy="19971"/>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3108901" y="2180843"/>
            <a:ext cx="2465285" cy="885565"/>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836591" y="4101322"/>
            <a:ext cx="4819804" cy="1323439"/>
          </a:xfrm>
          <a:prstGeom prst="rect">
            <a:avLst/>
          </a:prstGeom>
          <a:noFill/>
          <a:ln>
            <a:solidFill>
              <a:schemeClr val="accent6">
                <a:lumMod val="75000"/>
              </a:schemeClr>
            </a:solidFill>
          </a:ln>
        </p:spPr>
        <p:txBody>
          <a:bodyPr wrap="square" rtlCol="0">
            <a:spAutoFit/>
          </a:bodyPr>
          <a:lstStyle/>
          <a:p>
            <a:r>
              <a:rPr lang="en-US" sz="2000" dirty="0" smtClean="0">
                <a:solidFill>
                  <a:srgbClr val="984807"/>
                </a:solidFill>
                <a:latin typeface="Bookman Old Style" pitchFamily="18" charset="0"/>
              </a:rPr>
              <a:t>brown </a:t>
            </a:r>
            <a:r>
              <a:rPr lang="en-US" sz="2000" dirty="0" smtClean="0">
                <a:solidFill>
                  <a:schemeClr val="accent6">
                    <a:lumMod val="50000"/>
                  </a:schemeClr>
                </a:solidFill>
                <a:latin typeface="Bookman Old Style" pitchFamily="18" charset="0"/>
              </a:rPr>
              <a:t>vector</a:t>
            </a:r>
            <a:r>
              <a:rPr lang="en-US" sz="2000" dirty="0" smtClean="0">
                <a:latin typeface="Bookman Old Style" pitchFamily="18" charset="0"/>
              </a:rPr>
              <a:t> </a:t>
            </a:r>
            <a:r>
              <a:rPr lang="en-US" sz="2000" dirty="0" smtClean="0">
                <a:solidFill>
                  <a:schemeClr val="accent6">
                    <a:lumMod val="50000"/>
                  </a:schemeClr>
                </a:solidFill>
                <a:latin typeface="Bookman Old Style" pitchFamily="18" charset="0"/>
              </a:rPr>
              <a:t>= jump, </a:t>
            </a:r>
          </a:p>
          <a:p>
            <a:r>
              <a:rPr lang="en-US" sz="2000" dirty="0" smtClean="0">
                <a:solidFill>
                  <a:srgbClr val="FF0000"/>
                </a:solidFill>
                <a:latin typeface="Bookman Old Style" pitchFamily="18" charset="0"/>
              </a:rPr>
              <a:t>red vector = correction,   </a:t>
            </a:r>
          </a:p>
          <a:p>
            <a:r>
              <a:rPr lang="en-US" sz="2000" dirty="0" smtClean="0">
                <a:solidFill>
                  <a:srgbClr val="008000"/>
                </a:solidFill>
                <a:latin typeface="Bookman Old Style" pitchFamily="18" charset="0"/>
              </a:rPr>
              <a:t>green vector = accumulated gradient</a:t>
            </a:r>
          </a:p>
          <a:p>
            <a:r>
              <a:rPr lang="en-US" sz="2000" dirty="0" smtClean="0">
                <a:solidFill>
                  <a:srgbClr val="0000FF"/>
                </a:solidFill>
                <a:latin typeface="Bookman Old Style" pitchFamily="18" charset="0"/>
              </a:rPr>
              <a:t>blue vectors = standard momentum</a:t>
            </a:r>
            <a:endParaRPr lang="en-US" sz="2000" dirty="0">
              <a:solidFill>
                <a:srgbClr val="0000FF"/>
              </a:solidFill>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 xmlns:p14="http://schemas.microsoft.com/office/powerpoint/2010/main" val="1393451837"/>
              </p:ext>
            </p:extLst>
          </p:nvPr>
        </p:nvGraphicFramePr>
        <p:xfrm>
          <a:off x="361520" y="318608"/>
          <a:ext cx="7940720" cy="370840"/>
        </p:xfrm>
        <a:graphic>
          <a:graphicData uri="http://schemas.openxmlformats.org/drawingml/2006/table">
            <a:tbl>
              <a:tblPr firstRow="1" bandRow="1">
                <a:tableStyleId>{5C22544A-7EE6-4342-B048-85BDC9FD1C3A}</a:tableStyleId>
              </a:tblPr>
              <a:tblGrid>
                <a:gridCol w="7940720"/>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dirty="0" smtClean="0">
                          <a:solidFill>
                            <a:srgbClr val="210CBA"/>
                          </a:solidFill>
                          <a:latin typeface="Arial" panose="020B0604020202020204" pitchFamily="34" charset="0"/>
                          <a:cs typeface="Arial" panose="020B0604020202020204" pitchFamily="34" charset="0"/>
                        </a:rPr>
                        <a:t>Optimization for Training Deep Models </a:t>
                      </a:r>
                      <a:endParaRPr lang="en-IN" sz="1800" b="0" dirty="0" smtClean="0">
                        <a:solidFill>
                          <a:srgbClr val="FF0066"/>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4" name="Rectangle 3"/>
          <p:cNvSpPr/>
          <p:nvPr/>
        </p:nvSpPr>
        <p:spPr>
          <a:xfrm>
            <a:off x="3511463" y="2160541"/>
            <a:ext cx="4442242" cy="1077218"/>
          </a:xfrm>
          <a:prstGeom prst="rect">
            <a:avLst/>
          </a:prstGeom>
        </p:spPr>
        <p:txBody>
          <a:bodyPr wrap="none">
            <a:spAutoFit/>
          </a:bodyPr>
          <a:lstStyle/>
          <a:p>
            <a:pPr algn="ctr"/>
            <a:r>
              <a:rPr lang="en-US" sz="3200" dirty="0">
                <a:solidFill>
                  <a:srgbClr val="FF0066"/>
                </a:solidFill>
                <a:latin typeface="Arial" panose="020B0604020202020204" pitchFamily="34" charset="0"/>
                <a:cs typeface="Arial" panose="020B0604020202020204" pitchFamily="34" charset="0"/>
              </a:rPr>
              <a:t>Algorithms with </a:t>
            </a:r>
            <a:br>
              <a:rPr lang="en-US" sz="3200" dirty="0">
                <a:solidFill>
                  <a:srgbClr val="FF0066"/>
                </a:solidFill>
                <a:latin typeface="Arial" panose="020B0604020202020204" pitchFamily="34" charset="0"/>
                <a:cs typeface="Arial" panose="020B0604020202020204" pitchFamily="34" charset="0"/>
              </a:rPr>
            </a:br>
            <a:r>
              <a:rPr lang="en-US" sz="3200" dirty="0">
                <a:solidFill>
                  <a:srgbClr val="FF0066"/>
                </a:solidFill>
                <a:latin typeface="Arial" panose="020B0604020202020204" pitchFamily="34" charset="0"/>
                <a:cs typeface="Arial" panose="020B0604020202020204" pitchFamily="34" charset="0"/>
              </a:rPr>
              <a:t>adaptive learning rates </a:t>
            </a:r>
            <a:endParaRPr lang="en-IN" sz="3200" dirty="0"/>
          </a:p>
        </p:txBody>
      </p:sp>
      <p:sp>
        <p:nvSpPr>
          <p:cNvPr id="5" name="Rectangle 4"/>
          <p:cNvSpPr/>
          <p:nvPr/>
        </p:nvSpPr>
        <p:spPr>
          <a:xfrm>
            <a:off x="3691736" y="3237759"/>
            <a:ext cx="4081695" cy="369332"/>
          </a:xfrm>
          <a:prstGeom prst="rect">
            <a:avLst/>
          </a:prstGeom>
        </p:spPr>
        <p:txBody>
          <a:bodyPr wrap="none">
            <a:spAutoFit/>
          </a:bodyPr>
          <a:lstStyle/>
          <a:p>
            <a:pPr lvl="0">
              <a:defRPr/>
            </a:pPr>
            <a:r>
              <a:rPr lang="en-IN" dirty="0" err="1" smtClean="0">
                <a:solidFill>
                  <a:srgbClr val="210CBA"/>
                </a:solidFill>
                <a:latin typeface="Arial" panose="020B0604020202020204" pitchFamily="34" charset="0"/>
                <a:cs typeface="Arial" panose="020B0604020202020204" pitchFamily="34" charset="0"/>
              </a:rPr>
              <a:t>Adagrad</a:t>
            </a:r>
            <a:r>
              <a:rPr lang="en-IN" dirty="0" smtClean="0">
                <a:solidFill>
                  <a:srgbClr val="210CBA"/>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a:t>
            </a:r>
            <a:r>
              <a:rPr lang="en-IN" dirty="0" smtClean="0">
                <a:solidFill>
                  <a:srgbClr val="210CBA"/>
                </a:solidFill>
                <a:latin typeface="Arial" panose="020B0604020202020204" pitchFamily="34" charset="0"/>
                <a:cs typeface="Arial" panose="020B0604020202020204" pitchFamily="34" charset="0"/>
              </a:rPr>
              <a:t> </a:t>
            </a:r>
            <a:r>
              <a:rPr lang="en-IN" dirty="0" err="1" smtClean="0">
                <a:solidFill>
                  <a:srgbClr val="210CBA"/>
                </a:solidFill>
                <a:latin typeface="Arial" panose="020B0604020202020204" pitchFamily="34" charset="0"/>
                <a:cs typeface="Arial" panose="020B0604020202020204" pitchFamily="34" charset="0"/>
              </a:rPr>
              <a:t>Adadelta</a:t>
            </a:r>
            <a:r>
              <a:rPr lang="en-IN" dirty="0" smtClean="0">
                <a:solidFill>
                  <a:srgbClr val="210CBA"/>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a:t>
            </a:r>
            <a:r>
              <a:rPr lang="en-IN" dirty="0" smtClean="0">
                <a:solidFill>
                  <a:srgbClr val="210CBA"/>
                </a:solidFill>
                <a:latin typeface="Arial" panose="020B0604020202020204" pitchFamily="34" charset="0"/>
                <a:cs typeface="Arial" panose="020B0604020202020204" pitchFamily="34" charset="0"/>
              </a:rPr>
              <a:t> </a:t>
            </a:r>
            <a:r>
              <a:rPr lang="en-IN" dirty="0" err="1" smtClean="0">
                <a:solidFill>
                  <a:srgbClr val="210CBA"/>
                </a:solidFill>
                <a:latin typeface="Arial" panose="020B0604020202020204" pitchFamily="34" charset="0"/>
                <a:cs typeface="Arial" panose="020B0604020202020204" pitchFamily="34" charset="0"/>
              </a:rPr>
              <a:t>RMSprop</a:t>
            </a:r>
            <a:r>
              <a:rPr lang="en-IN" dirty="0" smtClean="0">
                <a:solidFill>
                  <a:srgbClr val="210CBA"/>
                </a:solidFill>
                <a:latin typeface="Arial" panose="020B0604020202020204" pitchFamily="34" charset="0"/>
                <a:cs typeface="Arial" panose="020B0604020202020204" pitchFamily="34" charset="0"/>
              </a:rPr>
              <a:t> </a:t>
            </a:r>
            <a:r>
              <a:rPr lang="en-IN" dirty="0" smtClean="0">
                <a:solidFill>
                  <a:srgbClr val="FF0000"/>
                </a:solidFill>
                <a:latin typeface="Arial" panose="020B0604020202020204" pitchFamily="34" charset="0"/>
                <a:cs typeface="Arial" panose="020B0604020202020204" pitchFamily="34" charset="0"/>
              </a:rPr>
              <a:t>|</a:t>
            </a:r>
            <a:r>
              <a:rPr lang="en-IN" dirty="0" smtClean="0">
                <a:solidFill>
                  <a:srgbClr val="210CBA"/>
                </a:solidFill>
                <a:latin typeface="Arial" panose="020B0604020202020204" pitchFamily="34" charset="0"/>
                <a:cs typeface="Arial" panose="020B0604020202020204" pitchFamily="34" charset="0"/>
              </a:rPr>
              <a:t> Adam</a:t>
            </a:r>
            <a:endParaRPr lang="en-IN" dirty="0">
              <a:solidFill>
                <a:srgbClr val="FF0066"/>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9234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ppt_x"/>
                                          </p:val>
                                        </p:tav>
                                        <p:tav tm="100000">
                                          <p:val>
                                            <p:strVal val="#ppt_x"/>
                                          </p:val>
                                        </p:tav>
                                      </p:tavLst>
                                    </p:anim>
                                    <p:anim calcmode="lin" valueType="num">
                                      <p:cBhvr additive="base">
                                        <p:cTn id="14"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33</a:t>
            </a:fld>
            <a:endParaRPr lang="en-US"/>
          </a:p>
        </p:txBody>
      </p:sp>
      <p:pic>
        <p:nvPicPr>
          <p:cNvPr id="82946" name="Picture 2" descr="https://miro.medium.com/v2/resize:fit:700/1*2l_DnUmIaLC-WPMBvWLoEw.png"/>
          <p:cNvPicPr>
            <a:picLocks noChangeAspect="1" noChangeArrowheads="1"/>
          </p:cNvPicPr>
          <p:nvPr/>
        </p:nvPicPr>
        <p:blipFill>
          <a:blip r:embed="rId3"/>
          <a:srcRect l="33897" r="31510"/>
          <a:stretch>
            <a:fillRect/>
          </a:stretch>
        </p:blipFill>
        <p:spPr bwMode="auto">
          <a:xfrm>
            <a:off x="6414448" y="307050"/>
            <a:ext cx="3692796" cy="1753761"/>
          </a:xfrm>
          <a:prstGeom prst="rect">
            <a:avLst/>
          </a:prstGeom>
          <a:noFill/>
          <a:ln>
            <a:solidFill>
              <a:schemeClr val="accent6">
                <a:lumMod val="75000"/>
              </a:schemeClr>
            </a:solidFill>
          </a:ln>
        </p:spPr>
      </p:pic>
      <p:pic>
        <p:nvPicPr>
          <p:cNvPr id="82948" name="Picture 4" descr="https://miro.medium.com/v2/resize:fit:700/1*OWwKUnci57wc3MjpCh2P0Q.png"/>
          <p:cNvPicPr>
            <a:picLocks noChangeAspect="1" noChangeArrowheads="1"/>
          </p:cNvPicPr>
          <p:nvPr/>
        </p:nvPicPr>
        <p:blipFill>
          <a:blip r:embed="rId4"/>
          <a:srcRect l="21206" r="24960"/>
          <a:stretch>
            <a:fillRect/>
          </a:stretch>
        </p:blipFill>
        <p:spPr bwMode="auto">
          <a:xfrm>
            <a:off x="5566721" y="3599550"/>
            <a:ext cx="6211297" cy="2983381"/>
          </a:xfrm>
          <a:prstGeom prst="rect">
            <a:avLst/>
          </a:prstGeom>
          <a:noFill/>
          <a:ln>
            <a:solidFill>
              <a:schemeClr val="accent6">
                <a:lumMod val="75000"/>
              </a:schemeClr>
            </a:solidFill>
          </a:ln>
        </p:spPr>
      </p:pic>
      <p:graphicFrame>
        <p:nvGraphicFramePr>
          <p:cNvPr id="82949" name="Object 5"/>
          <p:cNvGraphicFramePr>
            <a:graphicFrameLocks noChangeAspect="1"/>
          </p:cNvGraphicFramePr>
          <p:nvPr/>
        </p:nvGraphicFramePr>
        <p:xfrm>
          <a:off x="771786" y="1276919"/>
          <a:ext cx="3786187" cy="581025"/>
        </p:xfrm>
        <a:graphic>
          <a:graphicData uri="http://schemas.openxmlformats.org/presentationml/2006/ole">
            <p:oleObj spid="_x0000_s82949" name="Equation" r:id="rId5" imgW="1574640" imgH="241200" progId="Equation.DSMT4">
              <p:embed/>
            </p:oleObj>
          </a:graphicData>
        </a:graphic>
      </p:graphicFrame>
      <p:graphicFrame>
        <p:nvGraphicFramePr>
          <p:cNvPr id="7" name="Object 6"/>
          <p:cNvGraphicFramePr>
            <a:graphicFrameLocks noChangeAspect="1"/>
          </p:cNvGraphicFramePr>
          <p:nvPr>
            <p:extLst>
              <p:ext uri="{D42A27DB-BD31-4B8C-83A1-F6EECF244321}">
                <p14:modId xmlns="" xmlns:p14="http://schemas.microsoft.com/office/powerpoint/2010/main" val="910057377"/>
              </p:ext>
            </p:extLst>
          </p:nvPr>
        </p:nvGraphicFramePr>
        <p:xfrm>
          <a:off x="1051595" y="3946762"/>
          <a:ext cx="3194050" cy="552450"/>
        </p:xfrm>
        <a:graphic>
          <a:graphicData uri="http://schemas.openxmlformats.org/presentationml/2006/ole">
            <p:oleObj spid="_x0000_s82950" name="Equation" r:id="rId6" imgW="1320480" imgH="228600" progId="Equation.DSMT4">
              <p:embed/>
            </p:oleObj>
          </a:graphicData>
        </a:graphic>
      </p:graphicFrame>
      <p:graphicFrame>
        <p:nvGraphicFramePr>
          <p:cNvPr id="8" name="Object 7"/>
          <p:cNvGraphicFramePr>
            <a:graphicFrameLocks noChangeAspect="1"/>
          </p:cNvGraphicFramePr>
          <p:nvPr>
            <p:extLst>
              <p:ext uri="{D42A27DB-BD31-4B8C-83A1-F6EECF244321}">
                <p14:modId xmlns="" xmlns:p14="http://schemas.microsoft.com/office/powerpoint/2010/main" val="3692465420"/>
              </p:ext>
            </p:extLst>
          </p:nvPr>
        </p:nvGraphicFramePr>
        <p:xfrm>
          <a:off x="1206315" y="4570898"/>
          <a:ext cx="1444102" cy="552228"/>
        </p:xfrm>
        <a:graphic>
          <a:graphicData uri="http://schemas.openxmlformats.org/presentationml/2006/ole">
            <p:oleObj spid="_x0000_s82951" name="Equation" r:id="rId7" imgW="596880" imgH="228600" progId="Equation.DSMT4">
              <p:embed/>
            </p:oleObj>
          </a:graphicData>
        </a:graphic>
      </p:graphicFrame>
      <p:sp>
        <p:nvSpPr>
          <p:cNvPr id="14" name="Rectangle 13"/>
          <p:cNvSpPr/>
          <p:nvPr/>
        </p:nvSpPr>
        <p:spPr>
          <a:xfrm>
            <a:off x="382137" y="551681"/>
            <a:ext cx="3534769" cy="400110"/>
          </a:xfrm>
          <a:prstGeom prst="rect">
            <a:avLst/>
          </a:prstGeom>
          <a:ln w="38100">
            <a:solidFill>
              <a:schemeClr val="accent6">
                <a:lumMod val="75000"/>
              </a:schemeClr>
            </a:solidFill>
          </a:ln>
        </p:spPr>
        <p:txBody>
          <a:bodyPr wrap="square">
            <a:spAutoFit/>
          </a:bodyPr>
          <a:lstStyle/>
          <a:p>
            <a:pPr algn="r"/>
            <a:r>
              <a:rPr lang="en-IN" sz="2000" b="1" dirty="0" smtClean="0">
                <a:latin typeface="Bookman Old Style" pitchFamily="18" charset="0"/>
                <a:cs typeface="Arial" panose="020B0604020202020204" pitchFamily="34" charset="0"/>
              </a:rPr>
              <a:t>SGD without Momentum</a:t>
            </a:r>
          </a:p>
        </p:txBody>
      </p:sp>
      <p:sp>
        <p:nvSpPr>
          <p:cNvPr id="15" name="Rectangle 14"/>
          <p:cNvSpPr/>
          <p:nvPr/>
        </p:nvSpPr>
        <p:spPr>
          <a:xfrm>
            <a:off x="600501" y="3379042"/>
            <a:ext cx="3125338" cy="400110"/>
          </a:xfrm>
          <a:prstGeom prst="rect">
            <a:avLst/>
          </a:prstGeom>
          <a:ln w="38100">
            <a:solidFill>
              <a:schemeClr val="accent6">
                <a:lumMod val="75000"/>
              </a:schemeClr>
            </a:solidFill>
          </a:ln>
        </p:spPr>
        <p:txBody>
          <a:bodyPr wrap="square">
            <a:spAutoFit/>
          </a:bodyPr>
          <a:lstStyle/>
          <a:p>
            <a:pPr algn="r"/>
            <a:r>
              <a:rPr lang="en-IN" sz="2000" b="1" dirty="0" smtClean="0">
                <a:latin typeface="Bookman Old Style" pitchFamily="18" charset="0"/>
                <a:cs typeface="Arial" panose="020B0604020202020204" pitchFamily="34" charset="0"/>
              </a:rPr>
              <a:t>SGD with Momentum</a:t>
            </a:r>
          </a:p>
        </p:txBody>
      </p:sp>
      <p:sp>
        <p:nvSpPr>
          <p:cNvPr id="16" name="Rectangle 15"/>
          <p:cNvSpPr/>
          <p:nvPr/>
        </p:nvSpPr>
        <p:spPr>
          <a:xfrm>
            <a:off x="5586484" y="2546277"/>
            <a:ext cx="6096000" cy="646331"/>
          </a:xfrm>
          <a:prstGeom prst="rect">
            <a:avLst/>
          </a:prstGeom>
          <a:ln>
            <a:solidFill>
              <a:schemeClr val="accent6">
                <a:lumMod val="75000"/>
              </a:schemeClr>
            </a:solidFill>
          </a:ln>
        </p:spPr>
        <p:txBody>
          <a:bodyPr>
            <a:spAutoFit/>
          </a:bodyPr>
          <a:lstStyle/>
          <a:p>
            <a:r>
              <a:rPr lang="en-US" b="1" dirty="0" smtClean="0">
                <a:latin typeface="Bookman Old Style" pitchFamily="18" charset="0"/>
              </a:rPr>
              <a:t>w(t)</a:t>
            </a:r>
            <a:r>
              <a:rPr lang="en-US" dirty="0" smtClean="0">
                <a:latin typeface="Bookman Old Style" pitchFamily="18" charset="0"/>
              </a:rPr>
              <a:t> = value of w at current iteration, </a:t>
            </a:r>
            <a:r>
              <a:rPr lang="en-US" b="1" dirty="0" smtClean="0">
                <a:latin typeface="Bookman Old Style" pitchFamily="18" charset="0"/>
              </a:rPr>
              <a:t>w(t-1)</a:t>
            </a:r>
            <a:r>
              <a:rPr lang="en-US" dirty="0" smtClean="0">
                <a:latin typeface="Bookman Old Style" pitchFamily="18" charset="0"/>
              </a:rPr>
              <a:t> = value of w at previous iteration and </a:t>
            </a:r>
            <a:r>
              <a:rPr lang="en-US" b="1" dirty="0" smtClean="0">
                <a:latin typeface="Bookman Old Style" pitchFamily="18" charset="0"/>
              </a:rPr>
              <a:t>η</a:t>
            </a:r>
            <a:r>
              <a:rPr lang="en-US" dirty="0" smtClean="0">
                <a:latin typeface="Bookman Old Style" pitchFamily="18" charset="0"/>
              </a:rPr>
              <a:t> = learning rate</a:t>
            </a:r>
            <a:endParaRPr lang="en-US" dirty="0">
              <a:latin typeface="Bookman Old Style" pitchFamily="18" charset="0"/>
            </a:endParaRPr>
          </a:p>
        </p:txBody>
      </p:sp>
      <p:sp>
        <p:nvSpPr>
          <p:cNvPr id="17" name="Rectangle 16"/>
          <p:cNvSpPr/>
          <p:nvPr/>
        </p:nvSpPr>
        <p:spPr>
          <a:xfrm>
            <a:off x="509516" y="5071112"/>
            <a:ext cx="4935941" cy="1200329"/>
          </a:xfrm>
          <a:prstGeom prst="rect">
            <a:avLst/>
          </a:prstGeom>
          <a:ln>
            <a:solidFill>
              <a:schemeClr val="accent6">
                <a:lumMod val="75000"/>
              </a:schemeClr>
            </a:solidFill>
          </a:ln>
        </p:spPr>
        <p:txBody>
          <a:bodyPr wrap="square">
            <a:spAutoFit/>
          </a:bodyPr>
          <a:lstStyle/>
          <a:p>
            <a:pPr algn="just"/>
            <a:r>
              <a:rPr lang="en-US" b="1" dirty="0" smtClean="0">
                <a:latin typeface="Bookman Old Style" pitchFamily="18" charset="0"/>
              </a:rPr>
              <a:t>In SGD and mini-batch SGD, the value of η used to be the same for each weight, or say for each parameter. Typically, </a:t>
            </a:r>
            <a:r>
              <a:rPr lang="en-US" b="1" i="1" dirty="0" smtClean="0">
                <a:latin typeface="Bookman Old Style" pitchFamily="18" charset="0"/>
              </a:rPr>
              <a:t>η = 0.01</a:t>
            </a:r>
            <a:r>
              <a:rPr lang="en-US" b="1" dirty="0" smtClean="0">
                <a:latin typeface="Bookman Old Style" pitchFamily="18" charset="0"/>
              </a:rPr>
              <a:t>. </a:t>
            </a:r>
            <a:endParaRPr lang="en-US" b="1" dirty="0">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34</a:t>
            </a:fld>
            <a:endParaRPr lang="en-US"/>
          </a:p>
        </p:txBody>
      </p:sp>
      <p:sp>
        <p:nvSpPr>
          <p:cNvPr id="4" name="Rectangle 3"/>
          <p:cNvSpPr/>
          <p:nvPr/>
        </p:nvSpPr>
        <p:spPr>
          <a:xfrm>
            <a:off x="341195" y="786727"/>
            <a:ext cx="7670041" cy="5355312"/>
          </a:xfrm>
          <a:prstGeom prst="rect">
            <a:avLst/>
          </a:prstGeom>
          <a:ln>
            <a:solidFill>
              <a:schemeClr val="accent6">
                <a:lumMod val="75000"/>
              </a:schemeClr>
            </a:solidFill>
          </a:ln>
        </p:spPr>
        <p:txBody>
          <a:bodyPr wrap="square">
            <a:spAutoFit/>
          </a:bodyPr>
          <a:lstStyle/>
          <a:p>
            <a:pPr marL="342900" indent="-342900"/>
            <a:r>
              <a:rPr lang="en-US" b="1" dirty="0" smtClean="0">
                <a:latin typeface="Bookman Old Style" pitchFamily="18" charset="0"/>
              </a:rPr>
              <a:t>Choosing a proper learning rate can be difficult. </a:t>
            </a:r>
          </a:p>
          <a:p>
            <a:pPr marL="342900" indent="-342900" algn="just">
              <a:buFont typeface="+mj-lt"/>
              <a:buAutoNum type="arabicPeriod"/>
            </a:pPr>
            <a:r>
              <a:rPr lang="en-US" dirty="0" smtClean="0">
                <a:latin typeface="Bookman Old Style" pitchFamily="18" charset="0"/>
              </a:rPr>
              <a:t>A learning rate that is too small leads to painfully slow convergence, while a learning rate that is too large can hinder convergence and cause the loss function to fluctuate around the minimum or even to diverge.</a:t>
            </a:r>
          </a:p>
          <a:p>
            <a:pPr marL="342900" indent="-342900">
              <a:buFont typeface="+mj-lt"/>
              <a:buAutoNum type="arabicPeriod"/>
            </a:pPr>
            <a:endParaRPr lang="en-US" dirty="0" smtClean="0">
              <a:latin typeface="Bookman Old Style" pitchFamily="18" charset="0"/>
            </a:endParaRPr>
          </a:p>
          <a:p>
            <a:pPr marL="342900" indent="-342900" algn="just">
              <a:buFont typeface="+mj-lt"/>
              <a:buAutoNum type="arabicPeriod"/>
            </a:pPr>
            <a:r>
              <a:rPr lang="en-US" dirty="0" smtClean="0">
                <a:latin typeface="Bookman Old Style" pitchFamily="18" charset="0"/>
              </a:rPr>
              <a:t>Learning rate schedules try to adjust the learning rate during training by e.g. annealing, i.e. reducing the learning rate according to a pre-defined schedule or when the change in objective between epochs falls below a threshold. These schedules and thresholds, however, have to be defined in advance and are thus unable to adapt to a dataset’s characteristics.</a:t>
            </a:r>
          </a:p>
          <a:p>
            <a:pPr marL="342900" indent="-342900">
              <a:buFont typeface="+mj-lt"/>
              <a:buAutoNum type="arabicPeriod"/>
            </a:pPr>
            <a:endParaRPr lang="en-US" dirty="0" smtClean="0">
              <a:latin typeface="Bookman Old Style" pitchFamily="18" charset="0"/>
            </a:endParaRPr>
          </a:p>
          <a:p>
            <a:pPr marL="342900" indent="-342900" algn="just">
              <a:buFont typeface="+mj-lt"/>
              <a:buAutoNum type="arabicPeriod"/>
            </a:pPr>
            <a:r>
              <a:rPr lang="en-US" dirty="0" smtClean="0">
                <a:latin typeface="Bookman Old Style" pitchFamily="18" charset="0"/>
              </a:rPr>
              <a:t>Additionally, the same learning rate applies to all parameter updates. If our data is sparse and our features have very different frequencies, we might not want to update all of them to the same extent, but perform a larger update for rarely occurring features.</a:t>
            </a:r>
            <a:endParaRPr lang="en-US" dirty="0">
              <a:latin typeface="Bookman Old Style" pitchFamily="18" charset="0"/>
            </a:endParaRPr>
          </a:p>
        </p:txBody>
      </p:sp>
      <p:sp>
        <p:nvSpPr>
          <p:cNvPr id="5" name="Rectangle 4"/>
          <p:cNvSpPr/>
          <p:nvPr/>
        </p:nvSpPr>
        <p:spPr>
          <a:xfrm>
            <a:off x="341554" y="337361"/>
            <a:ext cx="2533066" cy="461665"/>
          </a:xfrm>
          <a:prstGeom prst="rect">
            <a:avLst/>
          </a:prstGeom>
          <a:ln w="38100">
            <a:solidFill>
              <a:schemeClr val="accent6">
                <a:lumMod val="75000"/>
              </a:schemeClr>
            </a:solidFill>
          </a:ln>
        </p:spPr>
        <p:txBody>
          <a:bodyPr wrap="none">
            <a:spAutoFit/>
          </a:bodyPr>
          <a:lstStyle/>
          <a:p>
            <a:r>
              <a:rPr lang="en-US" sz="2400" b="1" dirty="0" smtClean="0">
                <a:latin typeface="Bookman Old Style" pitchFamily="18" charset="0"/>
              </a:rPr>
              <a:t>Learning Rate </a:t>
            </a:r>
            <a:endParaRPr lang="en-US" sz="2400" b="1" dirty="0">
              <a:latin typeface="Bookman Old Style" pitchFamily="18" charset="0"/>
            </a:endParaRPr>
          </a:p>
        </p:txBody>
      </p:sp>
      <p:pic>
        <p:nvPicPr>
          <p:cNvPr id="6" name="Picture 2" descr="Image result for gradient descent"/>
          <p:cNvPicPr>
            <a:picLocks noChangeAspect="1" noChangeArrowheads="1"/>
          </p:cNvPicPr>
          <p:nvPr/>
        </p:nvPicPr>
        <p:blipFill>
          <a:blip r:embed="rId2" cstate="print"/>
          <a:srcRect l="5549" r="54178" b="5100"/>
          <a:stretch>
            <a:fillRect/>
          </a:stretch>
        </p:blipFill>
        <p:spPr bwMode="auto">
          <a:xfrm>
            <a:off x="8723532" y="1187355"/>
            <a:ext cx="2153735" cy="2374710"/>
          </a:xfrm>
          <a:prstGeom prst="rect">
            <a:avLst/>
          </a:prstGeom>
          <a:noFill/>
        </p:spPr>
      </p:pic>
      <p:pic>
        <p:nvPicPr>
          <p:cNvPr id="7" name="Picture 2" descr="Image result for gradient descent"/>
          <p:cNvPicPr>
            <a:picLocks noChangeAspect="1" noChangeArrowheads="1"/>
          </p:cNvPicPr>
          <p:nvPr/>
        </p:nvPicPr>
        <p:blipFill>
          <a:blip r:embed="rId3" cstate="print"/>
          <a:srcRect l="50711" r="7619" b="5597"/>
          <a:stretch>
            <a:fillRect/>
          </a:stretch>
        </p:blipFill>
        <p:spPr bwMode="auto">
          <a:xfrm>
            <a:off x="8839882" y="3551827"/>
            <a:ext cx="2378578" cy="2521425"/>
          </a:xfrm>
          <a:prstGeom prst="rect">
            <a:avLst/>
          </a:prstGeom>
          <a:noFill/>
        </p:spPr>
      </p:pic>
      <p:sp>
        <p:nvSpPr>
          <p:cNvPr id="8" name="Rectangle 7"/>
          <p:cNvSpPr/>
          <p:nvPr/>
        </p:nvSpPr>
        <p:spPr>
          <a:xfrm>
            <a:off x="709684" y="6211669"/>
            <a:ext cx="10672550" cy="338554"/>
          </a:xfrm>
          <a:prstGeom prst="rect">
            <a:avLst/>
          </a:prstGeom>
          <a:ln>
            <a:solidFill>
              <a:schemeClr val="accent6">
                <a:lumMod val="75000"/>
              </a:schemeClr>
            </a:solidFill>
          </a:ln>
        </p:spPr>
        <p:txBody>
          <a:bodyPr wrap="square">
            <a:spAutoFit/>
          </a:bodyPr>
          <a:lstStyle/>
          <a:p>
            <a:r>
              <a:rPr lang="en-US" sz="1600" b="1" dirty="0" smtClean="0">
                <a:solidFill>
                  <a:srgbClr val="FF0000"/>
                </a:solidFill>
                <a:latin typeface="Bookman Old Style" pitchFamily="18" charset="0"/>
              </a:rPr>
              <a:t>There is no generic right value for learning rate. It comes down to experimentation and intuition.</a:t>
            </a:r>
            <a:endParaRPr lang="en-US" sz="1600" b="1" dirty="0">
              <a:solidFill>
                <a:srgbClr val="FF0000"/>
              </a:solidFill>
              <a:latin typeface="Bookman Old Style"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35</a:t>
            </a:fld>
            <a:endParaRPr lang="en-US"/>
          </a:p>
        </p:txBody>
      </p:sp>
      <p:sp>
        <p:nvSpPr>
          <p:cNvPr id="4" name="Rectangle 3"/>
          <p:cNvSpPr/>
          <p:nvPr/>
        </p:nvSpPr>
        <p:spPr>
          <a:xfrm>
            <a:off x="413980" y="1444346"/>
            <a:ext cx="11213911" cy="2308324"/>
          </a:xfrm>
          <a:prstGeom prst="rect">
            <a:avLst/>
          </a:prstGeom>
          <a:ln>
            <a:solidFill>
              <a:schemeClr val="accent6">
                <a:lumMod val="75000"/>
              </a:schemeClr>
            </a:solidFill>
          </a:ln>
        </p:spPr>
        <p:txBody>
          <a:bodyPr wrap="square">
            <a:spAutoFit/>
          </a:bodyPr>
          <a:lstStyle/>
          <a:p>
            <a:pPr marL="342900" indent="-342900">
              <a:buFont typeface="Arial" pitchFamily="34" charset="0"/>
              <a:buChar char="•"/>
            </a:pPr>
            <a:r>
              <a:rPr lang="en-US" dirty="0" smtClean="0">
                <a:latin typeface="Bookman Old Style" pitchFamily="18" charset="0"/>
              </a:rPr>
              <a:t>In </a:t>
            </a:r>
            <a:r>
              <a:rPr lang="en-US" dirty="0" err="1" smtClean="0">
                <a:latin typeface="Bookman Old Style" pitchFamily="18" charset="0"/>
              </a:rPr>
              <a:t>Adagrad</a:t>
            </a:r>
            <a:r>
              <a:rPr lang="en-US" dirty="0" smtClean="0">
                <a:latin typeface="Bookman Old Style" pitchFamily="18" charset="0"/>
              </a:rPr>
              <a:t> Optimizer the core idea is that </a:t>
            </a:r>
            <a:r>
              <a:rPr lang="en-US" b="1" dirty="0" smtClean="0">
                <a:latin typeface="Bookman Old Style" pitchFamily="18" charset="0"/>
              </a:rPr>
              <a:t>each weight has a different learning rate (η)</a:t>
            </a:r>
            <a:r>
              <a:rPr lang="en-US" dirty="0" smtClean="0">
                <a:latin typeface="Bookman Old Style" pitchFamily="18" charset="0"/>
              </a:rPr>
              <a:t>. </a:t>
            </a:r>
          </a:p>
          <a:p>
            <a:pPr marL="342900" indent="-342900">
              <a:buFont typeface="Arial" pitchFamily="34" charset="0"/>
              <a:buChar char="•"/>
            </a:pPr>
            <a:r>
              <a:rPr lang="en-US" dirty="0" smtClean="0">
                <a:latin typeface="Bookman Old Style" pitchFamily="18" charset="0"/>
              </a:rPr>
              <a:t>T</a:t>
            </a:r>
            <a:r>
              <a:rPr lang="en-US" i="1" dirty="0" smtClean="0">
                <a:latin typeface="Bookman Old Style" pitchFamily="18" charset="0"/>
              </a:rPr>
              <a:t>his modification has great importance, in the real-world dataset, some features are sparse and some are dense , so keeping the same value of learning rate for all the weights is not good for optimization.</a:t>
            </a:r>
          </a:p>
          <a:p>
            <a:pPr marL="342900" indent="-342900">
              <a:buFont typeface="Arial" pitchFamily="34" charset="0"/>
              <a:buChar char="•"/>
            </a:pPr>
            <a:r>
              <a:rPr lang="en-US" dirty="0" err="1" smtClean="0">
                <a:latin typeface="Bookman Old Style" pitchFamily="18" charset="0"/>
              </a:rPr>
              <a:t>Adagrad</a:t>
            </a:r>
            <a:r>
              <a:rPr lang="en-US" dirty="0" smtClean="0">
                <a:latin typeface="Bookman Old Style" pitchFamily="18" charset="0"/>
              </a:rPr>
              <a:t> Optimizer adapts the learning rate to the parameters, performing larger updates for infrequent and smaller updates for frequent parameters.</a:t>
            </a:r>
          </a:p>
          <a:p>
            <a:pPr marL="342900" indent="-342900">
              <a:buFont typeface="Arial" pitchFamily="34" charset="0"/>
              <a:buChar char="•"/>
            </a:pPr>
            <a:r>
              <a:rPr lang="en-US" dirty="0" err="1" smtClean="0">
                <a:latin typeface="Bookman Old Style" pitchFamily="18" charset="0"/>
              </a:rPr>
              <a:t>Adagrad</a:t>
            </a:r>
            <a:r>
              <a:rPr lang="en-US" dirty="0" smtClean="0">
                <a:latin typeface="Bookman Old Style" pitchFamily="18" charset="0"/>
              </a:rPr>
              <a:t> greatly improved the robustness of SGD and used it for training large-scale neural nets.</a:t>
            </a:r>
            <a:endParaRPr lang="en-US" dirty="0">
              <a:latin typeface="Bookman Old Style" pitchFamily="18" charset="0"/>
            </a:endParaRPr>
          </a:p>
        </p:txBody>
      </p:sp>
      <p:sp>
        <p:nvSpPr>
          <p:cNvPr id="5" name="Rectangle 4"/>
          <p:cNvSpPr/>
          <p:nvPr/>
        </p:nvSpPr>
        <p:spPr>
          <a:xfrm>
            <a:off x="379363" y="364656"/>
            <a:ext cx="3289683" cy="461665"/>
          </a:xfrm>
          <a:prstGeom prst="rect">
            <a:avLst/>
          </a:prstGeom>
          <a:ln>
            <a:solidFill>
              <a:schemeClr val="accent6">
                <a:lumMod val="75000"/>
              </a:schemeClr>
            </a:solidFill>
          </a:ln>
        </p:spPr>
        <p:txBody>
          <a:bodyPr wrap="none">
            <a:spAutoFit/>
          </a:bodyPr>
          <a:lstStyle/>
          <a:p>
            <a:r>
              <a:rPr lang="en-US" sz="2400" b="1" dirty="0" err="1" smtClean="0">
                <a:latin typeface="Bookman Old Style" pitchFamily="18" charset="0"/>
              </a:rPr>
              <a:t>Adagrad</a:t>
            </a:r>
            <a:r>
              <a:rPr lang="en-US" sz="2400" b="1" dirty="0" smtClean="0">
                <a:latin typeface="Bookman Old Style" pitchFamily="18" charset="0"/>
              </a:rPr>
              <a:t> Optimizer </a:t>
            </a:r>
            <a:endParaRPr lang="en-US" sz="2400" b="1" dirty="0"/>
          </a:p>
        </p:txBody>
      </p:sp>
      <p:sp>
        <p:nvSpPr>
          <p:cNvPr id="6" name="Rectangle 5"/>
          <p:cNvSpPr/>
          <p:nvPr/>
        </p:nvSpPr>
        <p:spPr>
          <a:xfrm>
            <a:off x="374211" y="937863"/>
            <a:ext cx="6548588" cy="400110"/>
          </a:xfrm>
          <a:prstGeom prst="rect">
            <a:avLst/>
          </a:prstGeom>
          <a:ln>
            <a:solidFill>
              <a:schemeClr val="accent6">
                <a:lumMod val="75000"/>
              </a:schemeClr>
            </a:solidFill>
          </a:ln>
        </p:spPr>
        <p:txBody>
          <a:bodyPr wrap="none">
            <a:spAutoFit/>
          </a:bodyPr>
          <a:lstStyle/>
          <a:p>
            <a:r>
              <a:rPr lang="en-US" sz="2000" b="1" dirty="0" err="1" smtClean="0">
                <a:latin typeface="Bookman Old Style" pitchFamily="18" charset="0"/>
              </a:rPr>
              <a:t>Adagrad</a:t>
            </a:r>
            <a:r>
              <a:rPr lang="en-US" sz="2000" b="1" dirty="0" smtClean="0">
                <a:latin typeface="Bookman Old Style" pitchFamily="18" charset="0"/>
              </a:rPr>
              <a:t> </a:t>
            </a:r>
            <a:r>
              <a:rPr lang="en-US" sz="2000" dirty="0" smtClean="0">
                <a:latin typeface="Bookman Old Style" pitchFamily="18" charset="0"/>
              </a:rPr>
              <a:t>stands for </a:t>
            </a:r>
            <a:r>
              <a:rPr lang="en-US" sz="2000" b="1" dirty="0" smtClean="0">
                <a:latin typeface="Bookman Old Style" pitchFamily="18" charset="0"/>
              </a:rPr>
              <a:t>Adaptive Gradient Optimizer</a:t>
            </a:r>
            <a:endParaRPr lang="en-US" sz="2000" dirty="0">
              <a:latin typeface="Bookman Old Style" pitchFamily="18" charset="0"/>
            </a:endParaRPr>
          </a:p>
        </p:txBody>
      </p:sp>
      <p:sp>
        <p:nvSpPr>
          <p:cNvPr id="83970" name="AutoShape 2" descr="\mathrm{w}_{\mathrm{t}}=\mathrm{w}_{\mathrm{t}-1}-\eta_{\mathrm{t}}^{\prime} \frac{\partial \mathrm{L}}{\partial \mathrm{w}(\mathrm{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3972" name="AutoShape 4" descr="\mathrm{w}_{\mathrm{t}}=\mathrm{w}_{\mathrm{t}-1}-\eta_{\mathrm{t}}^{\prime} \frac{\partial \mathrm{L}}{\partial \mathrm{w}(\mathrm{t}-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83974" name="Object 6"/>
          <p:cNvGraphicFramePr>
            <a:graphicFrameLocks noChangeAspect="1"/>
          </p:cNvGraphicFramePr>
          <p:nvPr/>
        </p:nvGraphicFramePr>
        <p:xfrm>
          <a:off x="1358743" y="3962140"/>
          <a:ext cx="2872064" cy="1061415"/>
        </p:xfrm>
        <a:graphic>
          <a:graphicData uri="http://schemas.openxmlformats.org/presentationml/2006/ole">
            <p:oleObj spid="_x0000_s83974" name="Equation" r:id="rId3" imgW="1168200" imgH="431640" progId="Equation.DSMT4">
              <p:embed/>
            </p:oleObj>
          </a:graphicData>
        </a:graphic>
      </p:graphicFrame>
      <p:graphicFrame>
        <p:nvGraphicFramePr>
          <p:cNvPr id="83975" name="Object 7"/>
          <p:cNvGraphicFramePr>
            <a:graphicFrameLocks noChangeAspect="1"/>
          </p:cNvGraphicFramePr>
          <p:nvPr/>
        </p:nvGraphicFramePr>
        <p:xfrm>
          <a:off x="5348405" y="3976734"/>
          <a:ext cx="1883182" cy="1059290"/>
        </p:xfrm>
        <a:graphic>
          <a:graphicData uri="http://schemas.openxmlformats.org/presentationml/2006/ole">
            <p:oleObj spid="_x0000_s83975" name="Equation" r:id="rId4" imgW="812520" imgH="457200" progId="Equation.DSMT4">
              <p:embed/>
            </p:oleObj>
          </a:graphicData>
        </a:graphic>
      </p:graphicFrame>
      <p:sp>
        <p:nvSpPr>
          <p:cNvPr id="13" name="Rectangle 12"/>
          <p:cNvSpPr/>
          <p:nvPr/>
        </p:nvSpPr>
        <p:spPr>
          <a:xfrm>
            <a:off x="441278" y="5125702"/>
            <a:ext cx="11323092" cy="1477328"/>
          </a:xfrm>
          <a:prstGeom prst="rect">
            <a:avLst/>
          </a:prstGeom>
          <a:ln>
            <a:solidFill>
              <a:schemeClr val="accent6">
                <a:lumMod val="75000"/>
              </a:schemeClr>
            </a:solidFill>
          </a:ln>
        </p:spPr>
        <p:txBody>
          <a:bodyPr wrap="square">
            <a:spAutoFit/>
          </a:bodyPr>
          <a:lstStyle/>
          <a:p>
            <a:r>
              <a:rPr lang="en-US" dirty="0" smtClean="0">
                <a:latin typeface="Bookman Old Style" pitchFamily="18" charset="0"/>
              </a:rPr>
              <a:t>Where </a:t>
            </a:r>
            <a:r>
              <a:rPr lang="en-US" b="1" dirty="0" smtClean="0">
                <a:latin typeface="Bookman Old Style" pitchFamily="18" charset="0"/>
              </a:rPr>
              <a:t>alpha(t) </a:t>
            </a:r>
            <a:r>
              <a:rPr lang="en-US" dirty="0" smtClean="0">
                <a:latin typeface="Bookman Old Style" pitchFamily="18" charset="0"/>
              </a:rPr>
              <a:t>denotes Summation of Gradient Square.</a:t>
            </a:r>
          </a:p>
          <a:p>
            <a:pPr algn="just"/>
            <a:r>
              <a:rPr lang="en-US" dirty="0" smtClean="0">
                <a:latin typeface="Bookman Old Style" pitchFamily="18" charset="0"/>
              </a:rPr>
              <a:t>Here, </a:t>
            </a:r>
            <a:r>
              <a:rPr lang="en-US" b="1" dirty="0" smtClean="0">
                <a:latin typeface="Bookman Old Style" pitchFamily="18" charset="0"/>
              </a:rPr>
              <a:t>η</a:t>
            </a:r>
            <a:r>
              <a:rPr lang="en-US" dirty="0" smtClean="0">
                <a:latin typeface="Bookman Old Style" pitchFamily="18" charset="0"/>
              </a:rPr>
              <a:t> is a constant number, </a:t>
            </a:r>
            <a:r>
              <a:rPr lang="en-US" b="1" dirty="0" smtClean="0">
                <a:latin typeface="Bookman Old Style" pitchFamily="18" charset="0"/>
              </a:rPr>
              <a:t>epsilon</a:t>
            </a:r>
            <a:r>
              <a:rPr lang="en-US" dirty="0" smtClean="0">
                <a:latin typeface="Bookman Old Style" pitchFamily="18" charset="0"/>
              </a:rPr>
              <a:t> is a small positive value number to avoid divide by zero error if in case </a:t>
            </a:r>
            <a:r>
              <a:rPr lang="en-US" b="1" dirty="0" smtClean="0">
                <a:latin typeface="Bookman Old Style" pitchFamily="18" charset="0"/>
              </a:rPr>
              <a:t>alpha(t)</a:t>
            </a:r>
            <a:r>
              <a:rPr lang="en-US" dirty="0" smtClean="0">
                <a:latin typeface="Bookman Old Style" pitchFamily="18" charset="0"/>
              </a:rPr>
              <a:t> becomes 0 because if </a:t>
            </a:r>
            <a:r>
              <a:rPr lang="en-US" b="1" dirty="0" smtClean="0">
                <a:latin typeface="Bookman Old Style" pitchFamily="18" charset="0"/>
              </a:rPr>
              <a:t>alpha(t) </a:t>
            </a:r>
            <a:r>
              <a:rPr lang="en-US" dirty="0" smtClean="0">
                <a:latin typeface="Bookman Old Style" pitchFamily="18" charset="0"/>
              </a:rPr>
              <a:t>become zero then the learning rate will become zero which in turn after multiplying by derivative will make w(old) = w(new), and this will lead to small convergence.</a:t>
            </a:r>
            <a:endParaRPr lang="en-US" dirty="0">
              <a:latin typeface="Bookman Old Style" pitchFamily="18" charset="0"/>
            </a:endParaRPr>
          </a:p>
        </p:txBody>
      </p:sp>
      <p:graphicFrame>
        <p:nvGraphicFramePr>
          <p:cNvPr id="83977" name="Object 9"/>
          <p:cNvGraphicFramePr>
            <a:graphicFrameLocks noChangeAspect="1"/>
          </p:cNvGraphicFramePr>
          <p:nvPr/>
        </p:nvGraphicFramePr>
        <p:xfrm>
          <a:off x="8209317" y="4080681"/>
          <a:ext cx="2098343" cy="1023582"/>
        </p:xfrm>
        <a:graphic>
          <a:graphicData uri="http://schemas.openxmlformats.org/presentationml/2006/ole">
            <p:oleObj spid="_x0000_s83977" name="Equation" r:id="rId5" imgW="1041120" imgH="507960" progId="Equation.DSMT4">
              <p:embed/>
            </p:oleObj>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36</a:t>
            </a:fld>
            <a:endParaRPr lang="en-US"/>
          </a:p>
        </p:txBody>
      </p:sp>
      <p:sp>
        <p:nvSpPr>
          <p:cNvPr id="84993" name="Rectangle 1"/>
          <p:cNvSpPr>
            <a:spLocks noChangeArrowheads="1"/>
          </p:cNvSpPr>
          <p:nvPr/>
        </p:nvSpPr>
        <p:spPr bwMode="auto">
          <a:xfrm>
            <a:off x="382136" y="1692321"/>
            <a:ext cx="10031105" cy="1231106"/>
          </a:xfrm>
          <a:prstGeom prst="rect">
            <a:avLst/>
          </a:prstGeom>
          <a:solidFill>
            <a:srgbClr val="FFFFFF"/>
          </a:solidFill>
          <a:ln w="9525">
            <a:solidFill>
              <a:schemeClr val="accent6">
                <a:lumMod val="75000"/>
              </a:schemeClr>
            </a:solidFill>
            <a:miter lim="800000"/>
            <a:headEnd/>
            <a:tailEnd/>
          </a:ln>
          <a:effectLst/>
        </p:spPr>
        <p:txBody>
          <a:bodyPr vert="horz" wrap="square" lIns="0" tIns="0" rIns="0" bIns="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73239"/>
                </a:solidFill>
                <a:effectLst/>
                <a:latin typeface="Bookman Old Style" pitchFamily="18" charset="0"/>
                <a:cs typeface="Arial" pitchFamily="34" charset="0"/>
              </a:rPr>
              <a:t>As </a:t>
            </a:r>
            <a:r>
              <a:rPr kumimoji="0" lang="en-US" sz="2000" b="0" i="1" u="none" strike="noStrike" cap="none" normalizeH="0" baseline="0" dirty="0" smtClean="0">
                <a:ln>
                  <a:noFill/>
                </a:ln>
                <a:solidFill>
                  <a:srgbClr val="273239"/>
                </a:solidFill>
                <a:effectLst/>
                <a:latin typeface="Bookman Old Style" pitchFamily="18" charset="0"/>
                <a:cs typeface="Arial" pitchFamily="34" charset="0"/>
              </a:rPr>
              <a:t>alpha(t)</a:t>
            </a:r>
            <a:r>
              <a:rPr kumimoji="0" lang="en-US" sz="2000" b="0" i="0" u="none" strike="noStrike" cap="none" normalizeH="0" baseline="0" dirty="0" smtClean="0">
                <a:ln>
                  <a:noFill/>
                </a:ln>
                <a:solidFill>
                  <a:srgbClr val="273239"/>
                </a:solidFill>
                <a:effectLst/>
                <a:latin typeface="Bookman Old Style" pitchFamily="18" charset="0"/>
                <a:cs typeface="Arial" pitchFamily="34" charset="0"/>
              </a:rPr>
              <a:t> and </a:t>
            </a:r>
            <a:r>
              <a:rPr kumimoji="0" lang="en-US" sz="2000" b="0" i="0" u="none" strike="noStrike" cap="none" normalizeH="0" baseline="0" dirty="0" smtClean="0">
                <a:ln>
                  <a:noFill/>
                </a:ln>
                <a:solidFill>
                  <a:schemeClr val="tx1"/>
                </a:solidFill>
                <a:effectLst/>
                <a:latin typeface="Bookman Old Style" pitchFamily="18" charset="0"/>
                <a:cs typeface="Arial" pitchFamily="34" charset="0"/>
              </a:rPr>
              <a:t>    </a:t>
            </a:r>
            <a:r>
              <a:rPr kumimoji="0" lang="en-US" sz="2000" b="0" i="0" u="none" strike="noStrike" cap="none" normalizeH="0" baseline="0" dirty="0" smtClean="0">
                <a:ln>
                  <a:noFill/>
                </a:ln>
                <a:solidFill>
                  <a:srgbClr val="273239"/>
                </a:solidFill>
                <a:effectLst/>
                <a:latin typeface="Bookman Old Style" pitchFamily="18" charset="0"/>
                <a:cs typeface="Arial" pitchFamily="34" charset="0"/>
              </a:rPr>
              <a:t> is inversely proportional to one another, this implies that as </a:t>
            </a:r>
            <a:r>
              <a:rPr kumimoji="0" lang="en-US" sz="2000" b="1" i="0" u="none" strike="noStrike" cap="none" normalizeH="0" baseline="0" dirty="0" smtClean="0">
                <a:ln>
                  <a:noFill/>
                </a:ln>
                <a:solidFill>
                  <a:srgbClr val="273239"/>
                </a:solidFill>
                <a:effectLst/>
                <a:latin typeface="Bookman Old Style" pitchFamily="18" charset="0"/>
                <a:cs typeface="Arial" pitchFamily="34" charset="0"/>
              </a:rPr>
              <a:t>alpha(t)</a:t>
            </a:r>
            <a:r>
              <a:rPr kumimoji="0" lang="en-US" sz="2000" b="0" i="0" u="none" strike="noStrike" cap="none" normalizeH="0" baseline="0" dirty="0" smtClean="0">
                <a:ln>
                  <a:noFill/>
                </a:ln>
                <a:solidFill>
                  <a:srgbClr val="273239"/>
                </a:solidFill>
                <a:effectLst/>
                <a:latin typeface="Bookman Old Style" pitchFamily="18" charset="0"/>
                <a:cs typeface="Arial" pitchFamily="34" charset="0"/>
              </a:rPr>
              <a:t> will increase,</a:t>
            </a:r>
            <a:r>
              <a:rPr kumimoji="0" lang="en-US" sz="2000" b="0" i="0" u="none" strike="noStrike" cap="none" normalizeH="0" baseline="0" dirty="0" smtClean="0">
                <a:ln>
                  <a:noFill/>
                </a:ln>
                <a:solidFill>
                  <a:schemeClr val="tx1"/>
                </a:solidFill>
                <a:effectLst/>
                <a:latin typeface="Bookman Old Style" pitchFamily="18" charset="0"/>
                <a:cs typeface="Arial" pitchFamily="34" charset="0"/>
              </a:rPr>
              <a:t>     </a:t>
            </a:r>
            <a:r>
              <a:rPr kumimoji="0" lang="en-US" sz="2000" b="0" i="0" u="none" strike="noStrike" cap="none" normalizeH="0" baseline="0" dirty="0" smtClean="0">
                <a:ln>
                  <a:noFill/>
                </a:ln>
                <a:solidFill>
                  <a:srgbClr val="273239"/>
                </a:solidFill>
                <a:effectLst/>
                <a:latin typeface="Bookman Old Style" pitchFamily="18" charset="0"/>
                <a:cs typeface="Arial" pitchFamily="34" charset="0"/>
              </a:rPr>
              <a:t>will decrease. This means that as the number of iterations will increase, the learning rate will reduce adaptively, so you no need to manually select the learning rate.</a:t>
            </a:r>
            <a:r>
              <a:rPr kumimoji="0" lang="en-US" sz="2000" b="0" i="0" u="none" strike="noStrike" cap="none" normalizeH="0" baseline="0" dirty="0" smtClean="0">
                <a:ln>
                  <a:noFill/>
                </a:ln>
                <a:solidFill>
                  <a:schemeClr val="tx1"/>
                </a:solidFill>
                <a:effectLst/>
                <a:latin typeface="Bookman Old Style" pitchFamily="18" charset="0"/>
                <a:cs typeface="Arial" pitchFamily="34" charset="0"/>
              </a:rPr>
              <a:t> </a:t>
            </a:r>
          </a:p>
        </p:txBody>
      </p:sp>
      <p:sp>
        <p:nvSpPr>
          <p:cNvPr id="84994" name="AutoShape 2" descr="\eta_t^'"/>
          <p:cNvSpPr>
            <a:spLocks noChangeAspect="1" noChangeArrowheads="1"/>
          </p:cNvSpPr>
          <p:nvPr/>
        </p:nvSpPr>
        <p:spPr bwMode="auto">
          <a:xfrm>
            <a:off x="1093788" y="-136525"/>
            <a:ext cx="190500" cy="2952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4995" name="AutoShape 3" descr="\eta_t^' "/>
          <p:cNvSpPr>
            <a:spLocks noChangeAspect="1" noChangeArrowheads="1"/>
          </p:cNvSpPr>
          <p:nvPr/>
        </p:nvSpPr>
        <p:spPr bwMode="auto">
          <a:xfrm>
            <a:off x="6929438" y="-136525"/>
            <a:ext cx="190500" cy="2952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84997" name="Object 5"/>
          <p:cNvGraphicFramePr>
            <a:graphicFrameLocks noChangeAspect="1"/>
          </p:cNvGraphicFramePr>
          <p:nvPr/>
        </p:nvGraphicFramePr>
        <p:xfrm>
          <a:off x="3603009" y="1893746"/>
          <a:ext cx="409432" cy="511622"/>
        </p:xfrm>
        <a:graphic>
          <a:graphicData uri="http://schemas.openxmlformats.org/presentationml/2006/ole">
            <p:oleObj spid="_x0000_s84997" name="Equation" r:id="rId3" imgW="164880" imgH="228600" progId="Equation.DSMT4">
              <p:embed/>
            </p:oleObj>
          </a:graphicData>
        </a:graphic>
      </p:graphicFrame>
      <p:graphicFrame>
        <p:nvGraphicFramePr>
          <p:cNvPr id="84998" name="Object 6"/>
          <p:cNvGraphicFramePr>
            <a:graphicFrameLocks noChangeAspect="1"/>
          </p:cNvGraphicFramePr>
          <p:nvPr/>
        </p:nvGraphicFramePr>
        <p:xfrm>
          <a:off x="2426742" y="1583140"/>
          <a:ext cx="330105" cy="540107"/>
        </p:xfrm>
        <a:graphic>
          <a:graphicData uri="http://schemas.openxmlformats.org/presentationml/2006/ole">
            <p:oleObj spid="_x0000_s84998" name="Equation" r:id="rId4" imgW="164880" imgH="228600" progId="Equation.DSMT4">
              <p:embed/>
            </p:oleObj>
          </a:graphicData>
        </a:graphic>
      </p:graphicFrame>
      <p:sp>
        <p:nvSpPr>
          <p:cNvPr id="10" name="Rectangle 9"/>
          <p:cNvSpPr/>
          <p:nvPr/>
        </p:nvSpPr>
        <p:spPr>
          <a:xfrm>
            <a:off x="413983" y="3019904"/>
            <a:ext cx="6096000" cy="1200329"/>
          </a:xfrm>
          <a:prstGeom prst="rect">
            <a:avLst/>
          </a:prstGeom>
          <a:ln>
            <a:solidFill>
              <a:schemeClr val="accent6">
                <a:lumMod val="75000"/>
              </a:schemeClr>
            </a:solidFill>
          </a:ln>
        </p:spPr>
        <p:txBody>
          <a:bodyPr wrap="square">
            <a:spAutoFit/>
          </a:bodyPr>
          <a:lstStyle/>
          <a:p>
            <a:r>
              <a:rPr lang="en-US" b="1" dirty="0" smtClean="0">
                <a:latin typeface="Bookman Old Style" pitchFamily="18" charset="0"/>
              </a:rPr>
              <a:t>Advantages of </a:t>
            </a:r>
            <a:r>
              <a:rPr lang="en-US" b="1" dirty="0" err="1" smtClean="0">
                <a:latin typeface="Bookman Old Style" pitchFamily="18" charset="0"/>
              </a:rPr>
              <a:t>Adagrad</a:t>
            </a:r>
            <a:r>
              <a:rPr lang="en-US" b="1" dirty="0" smtClean="0">
                <a:latin typeface="Bookman Old Style" pitchFamily="18" charset="0"/>
              </a:rPr>
              <a:t>:</a:t>
            </a:r>
          </a:p>
          <a:p>
            <a:pPr marL="342900" indent="-342900">
              <a:buFont typeface="Wingdings" pitchFamily="2" charset="2"/>
              <a:buChar char="§"/>
            </a:pPr>
            <a:r>
              <a:rPr lang="en-US" dirty="0" smtClean="0">
                <a:latin typeface="Bookman Old Style" pitchFamily="18" charset="0"/>
              </a:rPr>
              <a:t>No manual tuning of the learning rate required.</a:t>
            </a:r>
          </a:p>
          <a:p>
            <a:pPr marL="342900" indent="-342900">
              <a:buFont typeface="Wingdings" pitchFamily="2" charset="2"/>
              <a:buChar char="§"/>
            </a:pPr>
            <a:r>
              <a:rPr lang="en-US" dirty="0" smtClean="0">
                <a:latin typeface="Bookman Old Style" pitchFamily="18" charset="0"/>
              </a:rPr>
              <a:t>Faster convergence</a:t>
            </a:r>
          </a:p>
          <a:p>
            <a:pPr marL="342900" indent="-342900">
              <a:buFont typeface="Wingdings" pitchFamily="2" charset="2"/>
              <a:buChar char="§"/>
            </a:pPr>
            <a:r>
              <a:rPr lang="en-US" dirty="0" smtClean="0">
                <a:latin typeface="Bookman Old Style" pitchFamily="18" charset="0"/>
              </a:rPr>
              <a:t>More reliable</a:t>
            </a:r>
            <a:endParaRPr lang="en-US" dirty="0">
              <a:latin typeface="Bookman Old Style" pitchFamily="18" charset="0"/>
            </a:endParaRPr>
          </a:p>
        </p:txBody>
      </p:sp>
      <p:sp>
        <p:nvSpPr>
          <p:cNvPr id="84999" name="Rectangle 7"/>
          <p:cNvSpPr>
            <a:spLocks noChangeArrowheads="1"/>
          </p:cNvSpPr>
          <p:nvPr/>
        </p:nvSpPr>
        <p:spPr bwMode="auto">
          <a:xfrm>
            <a:off x="382137" y="4749420"/>
            <a:ext cx="11068335" cy="1231106"/>
          </a:xfrm>
          <a:prstGeom prst="rect">
            <a:avLst/>
          </a:prstGeom>
          <a:solidFill>
            <a:srgbClr val="FFFFFF"/>
          </a:solidFill>
          <a:ln w="9525">
            <a:solidFill>
              <a:schemeClr val="accent6">
                <a:lumMod val="75000"/>
              </a:schemeClr>
            </a:solid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73239"/>
                </a:solidFill>
                <a:effectLst/>
                <a:latin typeface="Bookman Old Style" pitchFamily="18" charset="0"/>
                <a:cs typeface="Arial" pitchFamily="34" charset="0"/>
              </a:rPr>
              <a:t>One main </a:t>
            </a:r>
            <a:r>
              <a:rPr kumimoji="0" lang="en-US" sz="2000" b="1" i="0" u="none" strike="noStrike" cap="none" normalizeH="0" baseline="0" dirty="0" smtClean="0">
                <a:ln>
                  <a:noFill/>
                </a:ln>
                <a:solidFill>
                  <a:srgbClr val="273239"/>
                </a:solidFill>
                <a:effectLst/>
                <a:latin typeface="Bookman Old Style" pitchFamily="18" charset="0"/>
                <a:cs typeface="Arial" pitchFamily="34" charset="0"/>
              </a:rPr>
              <a:t>disadvantage</a:t>
            </a:r>
            <a:r>
              <a:rPr kumimoji="0" lang="en-US" sz="2000" b="0" i="0" u="none" strike="noStrike" cap="none" normalizeH="0" baseline="0" dirty="0" smtClean="0">
                <a:ln>
                  <a:noFill/>
                </a:ln>
                <a:solidFill>
                  <a:srgbClr val="273239"/>
                </a:solidFill>
                <a:effectLst/>
                <a:latin typeface="Bookman Old Style" pitchFamily="18" charset="0"/>
                <a:cs typeface="Arial" pitchFamily="34" charset="0"/>
              </a:rPr>
              <a:t> of </a:t>
            </a:r>
            <a:r>
              <a:rPr kumimoji="0" lang="en-US" sz="2000" b="0" i="0" u="none" strike="noStrike" cap="none" normalizeH="0" baseline="0" dirty="0" err="1" smtClean="0">
                <a:ln>
                  <a:noFill/>
                </a:ln>
                <a:solidFill>
                  <a:srgbClr val="273239"/>
                </a:solidFill>
                <a:effectLst/>
                <a:latin typeface="Bookman Old Style" pitchFamily="18" charset="0"/>
                <a:cs typeface="Arial" pitchFamily="34" charset="0"/>
              </a:rPr>
              <a:t>Adagrad</a:t>
            </a:r>
            <a:r>
              <a:rPr kumimoji="0" lang="en-US" sz="2000" b="0" i="0" u="none" strike="noStrike" cap="none" normalizeH="0" baseline="0" dirty="0" smtClean="0">
                <a:ln>
                  <a:noFill/>
                </a:ln>
                <a:solidFill>
                  <a:srgbClr val="273239"/>
                </a:solidFill>
                <a:effectLst/>
                <a:latin typeface="Bookman Old Style" pitchFamily="18" charset="0"/>
                <a:cs typeface="Arial" pitchFamily="34" charset="0"/>
              </a:rPr>
              <a:t> optimizer is that </a:t>
            </a:r>
            <a:r>
              <a:rPr kumimoji="0" lang="en-US" sz="2000" b="1" i="0" u="none" strike="noStrike" cap="none" normalizeH="0" baseline="0" dirty="0" smtClean="0">
                <a:ln>
                  <a:noFill/>
                </a:ln>
                <a:solidFill>
                  <a:srgbClr val="273239"/>
                </a:solidFill>
                <a:effectLst/>
                <a:latin typeface="Bookman Old Style" pitchFamily="18" charset="0"/>
                <a:cs typeface="Arial" pitchFamily="34" charset="0"/>
              </a:rPr>
              <a:t>alpha(t) </a:t>
            </a:r>
            <a:r>
              <a:rPr kumimoji="0" lang="en-US" sz="2000" b="0" i="0" u="none" strike="noStrike" cap="none" normalizeH="0" baseline="0" dirty="0" smtClean="0">
                <a:ln>
                  <a:noFill/>
                </a:ln>
                <a:solidFill>
                  <a:srgbClr val="273239"/>
                </a:solidFill>
                <a:effectLst/>
                <a:latin typeface="Bookman Old Style" pitchFamily="18" charset="0"/>
                <a:cs typeface="Arial" pitchFamily="34" charset="0"/>
              </a:rPr>
              <a:t>can become large as the number of iterations will increase and due to this </a:t>
            </a:r>
            <a:r>
              <a:rPr kumimoji="0" lang="en-US" sz="2000" b="0" i="0" u="none" strike="noStrike" cap="none" normalizeH="0" baseline="0" dirty="0" smtClean="0">
                <a:ln>
                  <a:noFill/>
                </a:ln>
                <a:solidFill>
                  <a:schemeClr val="tx1"/>
                </a:solidFill>
                <a:effectLst/>
                <a:latin typeface="Bookman Old Style" pitchFamily="18" charset="0"/>
                <a:cs typeface="Arial" pitchFamily="34" charset="0"/>
              </a:rPr>
              <a:t>       </a:t>
            </a:r>
            <a:r>
              <a:rPr kumimoji="0" lang="en-US" sz="2000" b="0" i="0" u="none" strike="noStrike" cap="none" normalizeH="0" baseline="0" dirty="0" smtClean="0">
                <a:ln>
                  <a:noFill/>
                </a:ln>
                <a:solidFill>
                  <a:srgbClr val="273239"/>
                </a:solidFill>
                <a:effectLst/>
                <a:latin typeface="Bookman Old Style" pitchFamily="18" charset="0"/>
                <a:cs typeface="Arial" pitchFamily="34" charset="0"/>
              </a:rPr>
              <a:t> will decrease at the larger rate. This will make the old weight almost equal to the new weight which may lead to slow convergence.</a:t>
            </a:r>
            <a:r>
              <a:rPr kumimoji="0" lang="en-US" sz="2000" b="0" i="0" u="none" strike="noStrike" cap="none" normalizeH="0" baseline="0" dirty="0" smtClean="0">
                <a:ln>
                  <a:noFill/>
                </a:ln>
                <a:solidFill>
                  <a:schemeClr val="tx1"/>
                </a:solidFill>
                <a:effectLst/>
                <a:latin typeface="Bookman Old Style" pitchFamily="18" charset="0"/>
                <a:cs typeface="Arial" pitchFamily="34" charset="0"/>
              </a:rPr>
              <a:t> </a:t>
            </a:r>
          </a:p>
        </p:txBody>
      </p:sp>
      <p:sp>
        <p:nvSpPr>
          <p:cNvPr id="85000" name="AutoShape 8" descr="\eta_t^'"/>
          <p:cNvSpPr>
            <a:spLocks noChangeAspect="1" noChangeArrowheads="1"/>
          </p:cNvSpPr>
          <p:nvPr/>
        </p:nvSpPr>
        <p:spPr bwMode="auto">
          <a:xfrm>
            <a:off x="9207500" y="-136525"/>
            <a:ext cx="190500" cy="2952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85001" name="Object 9"/>
          <p:cNvGraphicFramePr>
            <a:graphicFrameLocks noChangeAspect="1"/>
          </p:cNvGraphicFramePr>
          <p:nvPr/>
        </p:nvGraphicFramePr>
        <p:xfrm>
          <a:off x="6643261" y="4989537"/>
          <a:ext cx="409575" cy="511175"/>
        </p:xfrm>
        <a:graphic>
          <a:graphicData uri="http://schemas.openxmlformats.org/presentationml/2006/ole">
            <p:oleObj spid="_x0000_s85001" name="Equation" r:id="rId5" imgW="164880" imgH="228600" progId="Equation.DSMT4">
              <p:embed/>
            </p:oleObj>
          </a:graphicData>
        </a:graphic>
      </p:graphicFrame>
      <p:graphicFrame>
        <p:nvGraphicFramePr>
          <p:cNvPr id="85002" name="Object 10"/>
          <p:cNvGraphicFramePr>
            <a:graphicFrameLocks noChangeAspect="1"/>
          </p:cNvGraphicFramePr>
          <p:nvPr/>
        </p:nvGraphicFramePr>
        <p:xfrm>
          <a:off x="653197" y="360316"/>
          <a:ext cx="1882775" cy="1058862"/>
        </p:xfrm>
        <a:graphic>
          <a:graphicData uri="http://schemas.openxmlformats.org/presentationml/2006/ole">
            <p:oleObj spid="_x0000_s85002" name="Equation" r:id="rId6" imgW="812520" imgH="457200" progId="Equation.DSMT4">
              <p:embed/>
            </p:oleObj>
          </a:graphicData>
        </a:graphic>
      </p:graphicFrame>
      <p:graphicFrame>
        <p:nvGraphicFramePr>
          <p:cNvPr id="85003" name="Object 11"/>
          <p:cNvGraphicFramePr>
            <a:graphicFrameLocks noChangeAspect="1"/>
          </p:cNvGraphicFramePr>
          <p:nvPr/>
        </p:nvGraphicFramePr>
        <p:xfrm>
          <a:off x="6150401" y="631803"/>
          <a:ext cx="2625110" cy="579966"/>
        </p:xfrm>
        <a:graphic>
          <a:graphicData uri="http://schemas.openxmlformats.org/presentationml/2006/ole">
            <p:oleObj spid="_x0000_s85003" name="Equation" r:id="rId7" imgW="1091880" imgH="241200" progId="Equation.DSMT4">
              <p:embed/>
            </p:oleObj>
          </a:graphicData>
        </a:graphic>
      </p:graphicFrame>
      <p:graphicFrame>
        <p:nvGraphicFramePr>
          <p:cNvPr id="85004" name="Object 12"/>
          <p:cNvGraphicFramePr>
            <a:graphicFrameLocks noChangeAspect="1"/>
          </p:cNvGraphicFramePr>
          <p:nvPr/>
        </p:nvGraphicFramePr>
        <p:xfrm>
          <a:off x="2695243" y="422844"/>
          <a:ext cx="2098675" cy="1023938"/>
        </p:xfrm>
        <a:graphic>
          <a:graphicData uri="http://schemas.openxmlformats.org/presentationml/2006/ole">
            <p:oleObj spid="_x0000_s85004" name="Equation" r:id="rId8" imgW="1041120" imgH="507960" progId="Equation.DSMT4">
              <p:embed/>
            </p:oleObj>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5786" y="337228"/>
            <a:ext cx="9962866" cy="2031325"/>
          </a:xfrm>
          <a:prstGeom prst="rect">
            <a:avLst/>
          </a:prstGeom>
          <a:ln>
            <a:solidFill>
              <a:schemeClr val="accent6">
                <a:lumMod val="75000"/>
              </a:schemeClr>
            </a:solidFill>
          </a:ln>
        </p:spPr>
        <p:txBody>
          <a:bodyPr wrap="square">
            <a:spAutoFit/>
          </a:bodyPr>
          <a:lstStyle/>
          <a:p>
            <a:pPr marL="285750" indent="-285750" algn="just">
              <a:buFont typeface="Arial" panose="020B0604020202020204" pitchFamily="34" charset="0"/>
              <a:buChar char="•"/>
            </a:pPr>
            <a:r>
              <a:rPr lang="en-US" dirty="0">
                <a:latin typeface="Bookman Old Style" pitchFamily="18" charset="0"/>
                <a:ea typeface="Helvetica Neue"/>
                <a:cs typeface="Helvetica Neue"/>
                <a:sym typeface="Helvetica Neue"/>
              </a:rPr>
              <a:t>The parameters with the largest partial derivative of the loss have a </a:t>
            </a:r>
            <a:r>
              <a:rPr lang="en-US" dirty="0" smtClean="0">
                <a:latin typeface="Bookman Old Style" pitchFamily="18" charset="0"/>
                <a:ea typeface="Helvetica Neue"/>
                <a:cs typeface="Helvetica Neue"/>
                <a:sym typeface="Helvetica Neue"/>
              </a:rPr>
              <a:t>correspondingly rapid </a:t>
            </a:r>
            <a:r>
              <a:rPr lang="en-US" dirty="0">
                <a:latin typeface="Bookman Old Style" pitchFamily="18" charset="0"/>
                <a:ea typeface="Helvetica Neue"/>
                <a:cs typeface="Helvetica Neue"/>
                <a:sym typeface="Helvetica Neue"/>
              </a:rPr>
              <a:t>decrease in their learning </a:t>
            </a:r>
            <a:r>
              <a:rPr lang="en-US" dirty="0" smtClean="0">
                <a:latin typeface="Bookman Old Style" pitchFamily="18" charset="0"/>
                <a:ea typeface="Helvetica Neue"/>
                <a:cs typeface="Helvetica Neue"/>
                <a:sym typeface="Helvetica Neue"/>
              </a:rPr>
              <a:t>rate </a:t>
            </a:r>
          </a:p>
          <a:p>
            <a:pPr marL="285750" indent="-285750" algn="just">
              <a:buFont typeface="Arial" panose="020B0604020202020204" pitchFamily="34" charset="0"/>
              <a:buChar char="•"/>
            </a:pPr>
            <a:r>
              <a:rPr lang="en-US" dirty="0" smtClean="0">
                <a:latin typeface="Bookman Old Style" pitchFamily="18" charset="0"/>
                <a:ea typeface="Helvetica Neue"/>
                <a:cs typeface="Helvetica Neue"/>
                <a:sym typeface="Helvetica Neue"/>
              </a:rPr>
              <a:t>Parameters </a:t>
            </a:r>
            <a:r>
              <a:rPr lang="en-US" dirty="0">
                <a:latin typeface="Bookman Old Style" pitchFamily="18" charset="0"/>
                <a:ea typeface="Helvetica Neue"/>
                <a:cs typeface="Helvetica Neue"/>
                <a:sym typeface="Helvetica Neue"/>
              </a:rPr>
              <a:t>with small partial </a:t>
            </a:r>
            <a:r>
              <a:rPr lang="en-US" dirty="0" smtClean="0">
                <a:latin typeface="Bookman Old Style" pitchFamily="18" charset="0"/>
                <a:ea typeface="Helvetica Neue"/>
                <a:cs typeface="Helvetica Neue"/>
                <a:sym typeface="Helvetica Neue"/>
              </a:rPr>
              <a:t>derivatives have </a:t>
            </a:r>
            <a:r>
              <a:rPr lang="en-US" dirty="0">
                <a:latin typeface="Bookman Old Style" pitchFamily="18" charset="0"/>
                <a:ea typeface="Helvetica Neue"/>
                <a:cs typeface="Helvetica Neue"/>
                <a:sym typeface="Helvetica Neue"/>
              </a:rPr>
              <a:t>a relatively small decrease in their learning rate. </a:t>
            </a:r>
            <a:endParaRPr lang="en-US" dirty="0" smtClean="0">
              <a:latin typeface="Bookman Old Style" pitchFamily="18" charset="0"/>
              <a:ea typeface="Helvetica Neue"/>
              <a:cs typeface="Helvetica Neue"/>
              <a:sym typeface="Helvetica Neue"/>
            </a:endParaRPr>
          </a:p>
          <a:p>
            <a:pPr marL="285750" indent="-285750" algn="just">
              <a:buFont typeface="Arial" panose="020B0604020202020204" pitchFamily="34" charset="0"/>
              <a:buChar char="•"/>
            </a:pPr>
            <a:r>
              <a:rPr lang="en-US" dirty="0" smtClean="0">
                <a:latin typeface="Bookman Old Style" pitchFamily="18" charset="0"/>
                <a:ea typeface="Helvetica Neue"/>
                <a:cs typeface="Helvetica Neue"/>
                <a:sym typeface="Helvetica Neue"/>
              </a:rPr>
              <a:t>The </a:t>
            </a:r>
            <a:r>
              <a:rPr lang="en-US" dirty="0">
                <a:latin typeface="Bookman Old Style" pitchFamily="18" charset="0"/>
                <a:ea typeface="Helvetica Neue"/>
                <a:cs typeface="Helvetica Neue"/>
                <a:sym typeface="Helvetica Neue"/>
              </a:rPr>
              <a:t>net effect is </a:t>
            </a:r>
            <a:r>
              <a:rPr lang="en-US" dirty="0" smtClean="0">
                <a:latin typeface="Bookman Old Style" pitchFamily="18" charset="0"/>
                <a:ea typeface="Helvetica Neue"/>
                <a:cs typeface="Helvetica Neue"/>
                <a:sym typeface="Helvetica Neue"/>
              </a:rPr>
              <a:t>greater progress </a:t>
            </a:r>
            <a:r>
              <a:rPr lang="en-US" dirty="0">
                <a:latin typeface="Bookman Old Style" pitchFamily="18" charset="0"/>
                <a:ea typeface="Helvetica Neue"/>
                <a:cs typeface="Helvetica Neue"/>
                <a:sym typeface="Helvetica Neue"/>
              </a:rPr>
              <a:t>in the more gently sloped directions of parameter space.</a:t>
            </a:r>
          </a:p>
          <a:p>
            <a:pPr marL="285750" indent="-285750" algn="just">
              <a:buFont typeface="Arial" panose="020B0604020202020204" pitchFamily="34" charset="0"/>
              <a:buChar char="•"/>
            </a:pPr>
            <a:r>
              <a:rPr lang="en-US" dirty="0" err="1">
                <a:latin typeface="Bookman Old Style" pitchFamily="18" charset="0"/>
                <a:ea typeface="Helvetica Neue"/>
                <a:cs typeface="Helvetica Neue"/>
                <a:sym typeface="Helvetica Neue"/>
              </a:rPr>
              <a:t>AdaGrad</a:t>
            </a:r>
            <a:r>
              <a:rPr lang="en-US" dirty="0">
                <a:latin typeface="Bookman Old Style" pitchFamily="18" charset="0"/>
                <a:ea typeface="Helvetica Neue"/>
                <a:cs typeface="Helvetica Neue"/>
                <a:sym typeface="Helvetica Neue"/>
              </a:rPr>
              <a:t> performs well for some but not all deep </a:t>
            </a:r>
            <a:r>
              <a:rPr lang="en-US" dirty="0" smtClean="0">
                <a:latin typeface="Bookman Old Style" pitchFamily="18" charset="0"/>
                <a:ea typeface="Helvetica Neue"/>
                <a:cs typeface="Helvetica Neue"/>
                <a:sym typeface="Helvetica Neue"/>
              </a:rPr>
              <a:t>learning models</a:t>
            </a:r>
            <a:r>
              <a:rPr lang="en-US" dirty="0">
                <a:latin typeface="Helvetica Neue"/>
                <a:ea typeface="Helvetica Neue"/>
                <a:cs typeface="Helvetica Neue"/>
                <a:sym typeface="Helvetica Neue"/>
              </a:rPr>
              <a:t>.</a:t>
            </a:r>
          </a:p>
        </p:txBody>
      </p:sp>
      <p:pic>
        <p:nvPicPr>
          <p:cNvPr id="9" name="Picture 8"/>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80178" y="2535820"/>
            <a:ext cx="6032311" cy="3890842"/>
          </a:xfrm>
          <a:prstGeom prst="rect">
            <a:avLst/>
          </a:prstGeom>
        </p:spPr>
      </p:pic>
    </p:spTree>
    <p:extLst>
      <p:ext uri="{BB962C8B-B14F-4D97-AF65-F5344CB8AC3E}">
        <p14:creationId xmlns="" xmlns:p14="http://schemas.microsoft.com/office/powerpoint/2010/main" val="91724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731135" y="6353740"/>
            <a:ext cx="3161699" cy="276999"/>
          </a:xfrm>
          <a:prstGeom prst="rect">
            <a:avLst/>
          </a:prstGeom>
        </p:spPr>
        <p:txBody>
          <a:bodyPr wrap="none">
            <a:spAutoFit/>
          </a:bodyPr>
          <a:lstStyle/>
          <a:p>
            <a:r>
              <a:rPr lang="en-IN" sz="1200" dirty="0">
                <a:hlinkClick r:id="rId3"/>
              </a:rPr>
              <a:t>https://</a:t>
            </a:r>
            <a:r>
              <a:rPr lang="en-IN" sz="1200" dirty="0" smtClean="0">
                <a:hlinkClick r:id="rId3"/>
              </a:rPr>
              <a:t>paperswithcode.com/method/adadelta</a:t>
            </a:r>
            <a:r>
              <a:rPr lang="en-IN" sz="1200" dirty="0" smtClean="0"/>
              <a:t> </a:t>
            </a:r>
            <a:endParaRPr lang="en-IN" sz="1200" dirty="0"/>
          </a:p>
        </p:txBody>
      </p:sp>
      <p:sp>
        <p:nvSpPr>
          <p:cNvPr id="8" name="Rectangle 7"/>
          <p:cNvSpPr/>
          <p:nvPr/>
        </p:nvSpPr>
        <p:spPr>
          <a:xfrm>
            <a:off x="359390" y="1011662"/>
            <a:ext cx="11282151" cy="1754326"/>
          </a:xfrm>
          <a:prstGeom prst="rect">
            <a:avLst/>
          </a:prstGeom>
          <a:ln>
            <a:solidFill>
              <a:schemeClr val="accent6">
                <a:lumMod val="75000"/>
              </a:schemeClr>
            </a:solidFill>
          </a:ln>
        </p:spPr>
        <p:txBody>
          <a:bodyPr wrap="square">
            <a:spAutoFit/>
          </a:bodyPr>
          <a:lstStyle/>
          <a:p>
            <a:pPr marL="342900" indent="-342900">
              <a:buFont typeface="Arial" pitchFamily="34" charset="0"/>
              <a:buChar char="•"/>
            </a:pPr>
            <a:r>
              <a:rPr lang="en-US" dirty="0" err="1" smtClean="0">
                <a:latin typeface="Bookman Old Style" pitchFamily="18" charset="0"/>
              </a:rPr>
              <a:t>Adadelta</a:t>
            </a:r>
            <a:r>
              <a:rPr lang="en-US" dirty="0" smtClean="0">
                <a:latin typeface="Bookman Old Style" pitchFamily="18" charset="0"/>
              </a:rPr>
              <a:t> is an extension of </a:t>
            </a:r>
            <a:r>
              <a:rPr lang="en-US" dirty="0" err="1" smtClean="0">
                <a:latin typeface="Bookman Old Style" pitchFamily="18" charset="0"/>
              </a:rPr>
              <a:t>Adagrad</a:t>
            </a:r>
            <a:r>
              <a:rPr lang="en-US" dirty="0" smtClean="0">
                <a:latin typeface="Bookman Old Style" pitchFamily="18" charset="0"/>
              </a:rPr>
              <a:t> that seeks to </a:t>
            </a:r>
            <a:r>
              <a:rPr lang="en-US" b="1" dirty="0" smtClean="0">
                <a:solidFill>
                  <a:srgbClr val="FF0000"/>
                </a:solidFill>
                <a:latin typeface="Bookman Old Style" pitchFamily="18" charset="0"/>
              </a:rPr>
              <a:t>reduce its aggressive, monotonically decreasing learning rate. </a:t>
            </a:r>
          </a:p>
          <a:p>
            <a:pPr marL="342900" indent="-342900">
              <a:buFont typeface="Arial" pitchFamily="34" charset="0"/>
              <a:buChar char="•"/>
            </a:pPr>
            <a:r>
              <a:rPr lang="en-US" dirty="0" smtClean="0">
                <a:latin typeface="Bookman Old Style" pitchFamily="18" charset="0"/>
              </a:rPr>
              <a:t>Instead of accumulating all past squared gradients, </a:t>
            </a:r>
            <a:r>
              <a:rPr lang="en-US" dirty="0" err="1" smtClean="0">
                <a:latin typeface="Bookman Old Style" pitchFamily="18" charset="0"/>
              </a:rPr>
              <a:t>Adadelta</a:t>
            </a:r>
            <a:r>
              <a:rPr lang="en-US" dirty="0" smtClean="0">
                <a:latin typeface="Bookman Old Style" pitchFamily="18" charset="0"/>
              </a:rPr>
              <a:t> </a:t>
            </a:r>
            <a:r>
              <a:rPr lang="en-US" b="1" dirty="0" smtClean="0">
                <a:latin typeface="Bookman Old Style" pitchFamily="18" charset="0"/>
              </a:rPr>
              <a:t>restricts the window of accumulated past gradients to some fixed size w.</a:t>
            </a:r>
          </a:p>
          <a:p>
            <a:pPr marL="342900" indent="-342900">
              <a:buFont typeface="Arial" pitchFamily="34" charset="0"/>
              <a:buChar char="•"/>
            </a:pPr>
            <a:r>
              <a:rPr lang="en-US" dirty="0" smtClean="0">
                <a:latin typeface="Bookman Old Style" pitchFamily="18" charset="0"/>
              </a:rPr>
              <a:t>Instead of inefficiently storing w previous squared gradients, the sum of gradients is recursively defined as a </a:t>
            </a:r>
            <a:r>
              <a:rPr lang="en-US" b="1" dirty="0" smtClean="0">
                <a:solidFill>
                  <a:srgbClr val="FF0000"/>
                </a:solidFill>
                <a:latin typeface="Bookman Old Style" pitchFamily="18" charset="0"/>
              </a:rPr>
              <a:t>decaying average of all past squared gradients.</a:t>
            </a:r>
            <a:endParaRPr lang="en-US" b="1" dirty="0">
              <a:solidFill>
                <a:srgbClr val="FF0000"/>
              </a:solidFill>
              <a:latin typeface="Bookman Old Style" pitchFamily="18" charset="0"/>
            </a:endParaRPr>
          </a:p>
        </p:txBody>
      </p:sp>
      <p:sp>
        <p:nvSpPr>
          <p:cNvPr id="10" name="Rectangle 9"/>
          <p:cNvSpPr/>
          <p:nvPr/>
        </p:nvSpPr>
        <p:spPr>
          <a:xfrm>
            <a:off x="414807" y="378304"/>
            <a:ext cx="2597186" cy="369332"/>
          </a:xfrm>
          <a:prstGeom prst="rect">
            <a:avLst/>
          </a:prstGeom>
          <a:ln w="38100">
            <a:solidFill>
              <a:schemeClr val="accent6">
                <a:lumMod val="75000"/>
              </a:schemeClr>
            </a:solidFill>
          </a:ln>
        </p:spPr>
        <p:txBody>
          <a:bodyPr wrap="none">
            <a:spAutoFit/>
          </a:bodyPr>
          <a:lstStyle/>
          <a:p>
            <a:r>
              <a:rPr lang="en-US" b="1" dirty="0" err="1" smtClean="0">
                <a:latin typeface="Bookman Old Style" pitchFamily="18" charset="0"/>
              </a:rPr>
              <a:t>Adadelta</a:t>
            </a:r>
            <a:r>
              <a:rPr lang="en-US" b="1" dirty="0" smtClean="0">
                <a:latin typeface="Bookman Old Style" pitchFamily="18" charset="0"/>
              </a:rPr>
              <a:t> Optimizer </a:t>
            </a:r>
            <a:endParaRPr lang="en-US" b="1" dirty="0"/>
          </a:p>
        </p:txBody>
      </p:sp>
      <p:graphicFrame>
        <p:nvGraphicFramePr>
          <p:cNvPr id="94209" name="Object 1"/>
          <p:cNvGraphicFramePr>
            <a:graphicFrameLocks noChangeAspect="1"/>
          </p:cNvGraphicFramePr>
          <p:nvPr/>
        </p:nvGraphicFramePr>
        <p:xfrm>
          <a:off x="843535" y="2980779"/>
          <a:ext cx="1882775" cy="1058862"/>
        </p:xfrm>
        <a:graphic>
          <a:graphicData uri="http://schemas.openxmlformats.org/presentationml/2006/ole">
            <p:oleObj spid="_x0000_s94209" name="Equation" r:id="rId4" imgW="812520" imgH="457200" progId="Equation.DSMT4">
              <p:embed/>
            </p:oleObj>
          </a:graphicData>
        </a:graphic>
      </p:graphicFrame>
      <p:graphicFrame>
        <p:nvGraphicFramePr>
          <p:cNvPr id="94210" name="Object 2"/>
          <p:cNvGraphicFramePr>
            <a:graphicFrameLocks noChangeAspect="1"/>
          </p:cNvGraphicFramePr>
          <p:nvPr/>
        </p:nvGraphicFramePr>
        <p:xfrm>
          <a:off x="6341047" y="3252241"/>
          <a:ext cx="2625725" cy="579438"/>
        </p:xfrm>
        <a:graphic>
          <a:graphicData uri="http://schemas.openxmlformats.org/presentationml/2006/ole">
            <p:oleObj spid="_x0000_s94210" name="Equation" r:id="rId5" imgW="1091880" imgH="241200" progId="Equation.DSMT4">
              <p:embed/>
            </p:oleObj>
          </a:graphicData>
        </a:graphic>
      </p:graphicFrame>
      <p:graphicFrame>
        <p:nvGraphicFramePr>
          <p:cNvPr id="94211" name="Object 3"/>
          <p:cNvGraphicFramePr>
            <a:graphicFrameLocks noChangeAspect="1"/>
          </p:cNvGraphicFramePr>
          <p:nvPr/>
        </p:nvGraphicFramePr>
        <p:xfrm>
          <a:off x="2886647" y="3042691"/>
          <a:ext cx="2098675" cy="1023938"/>
        </p:xfrm>
        <a:graphic>
          <a:graphicData uri="http://schemas.openxmlformats.org/presentationml/2006/ole">
            <p:oleObj spid="_x0000_s94211" name="Equation" r:id="rId6" imgW="1041120" imgH="507960" progId="Equation.DSMT4">
              <p:embed/>
            </p:oleObj>
          </a:graphicData>
        </a:graphic>
      </p:graphicFrame>
      <p:sp>
        <p:nvSpPr>
          <p:cNvPr id="12" name="Rectangle 11"/>
          <p:cNvSpPr/>
          <p:nvPr/>
        </p:nvSpPr>
        <p:spPr>
          <a:xfrm>
            <a:off x="413981" y="4421580"/>
            <a:ext cx="11295797" cy="1200329"/>
          </a:xfrm>
          <a:prstGeom prst="rect">
            <a:avLst/>
          </a:prstGeom>
          <a:ln>
            <a:solidFill>
              <a:schemeClr val="accent6">
                <a:lumMod val="75000"/>
              </a:schemeClr>
            </a:solidFill>
          </a:ln>
        </p:spPr>
        <p:txBody>
          <a:bodyPr wrap="square">
            <a:spAutoFit/>
          </a:bodyPr>
          <a:lstStyle/>
          <a:p>
            <a:pPr algn="just"/>
            <a:r>
              <a:rPr lang="en-US" dirty="0" smtClean="0">
                <a:latin typeface="Bookman Old Style" pitchFamily="18" charset="0"/>
              </a:rPr>
              <a:t>The above equation shows that as the time steps “t” increase the summation of squared gradients “α” increases which led to a decrease in learning rate “η”. In order to resolve the exponential increase in the summation of squared gradients “α”, we </a:t>
            </a:r>
            <a:r>
              <a:rPr lang="en-US" b="1" dirty="0" smtClean="0">
                <a:solidFill>
                  <a:srgbClr val="FF0000"/>
                </a:solidFill>
                <a:latin typeface="Bookman Old Style" pitchFamily="18" charset="0"/>
              </a:rPr>
              <a:t>replaced the “α” with exponentially weighted averages of squared gradients.</a:t>
            </a:r>
            <a:endParaRPr lang="en-US" b="1" dirty="0">
              <a:solidFill>
                <a:srgbClr val="FF0000"/>
              </a:solidFill>
              <a:latin typeface="Bookman Old Style" pitchFamily="18" charset="0"/>
            </a:endParaRPr>
          </a:p>
        </p:txBody>
      </p:sp>
    </p:spTree>
    <p:extLst>
      <p:ext uri="{BB962C8B-B14F-4D97-AF65-F5344CB8AC3E}">
        <p14:creationId xmlns="" xmlns:p14="http://schemas.microsoft.com/office/powerpoint/2010/main" val="36655728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39</a:t>
            </a:fld>
            <a:endParaRPr lang="en-US"/>
          </a:p>
        </p:txBody>
      </p:sp>
      <p:graphicFrame>
        <p:nvGraphicFramePr>
          <p:cNvPr id="99331" name="Object 3"/>
          <p:cNvGraphicFramePr>
            <a:graphicFrameLocks noChangeAspect="1"/>
          </p:cNvGraphicFramePr>
          <p:nvPr/>
        </p:nvGraphicFramePr>
        <p:xfrm>
          <a:off x="1406525" y="444500"/>
          <a:ext cx="6419850" cy="1597025"/>
        </p:xfrm>
        <a:graphic>
          <a:graphicData uri="http://schemas.openxmlformats.org/presentationml/2006/ole">
            <p:oleObj spid="_x0000_s99331" name="Equation" r:id="rId3" imgW="3060360" imgH="761760" progId="Equation.DSMT4">
              <p:embed/>
            </p:oleObj>
          </a:graphicData>
        </a:graphic>
      </p:graphicFrame>
      <p:sp>
        <p:nvSpPr>
          <p:cNvPr id="7" name="Rectangle 6"/>
          <p:cNvSpPr/>
          <p:nvPr/>
        </p:nvSpPr>
        <p:spPr>
          <a:xfrm>
            <a:off x="482221" y="2310221"/>
            <a:ext cx="11227558" cy="923330"/>
          </a:xfrm>
          <a:prstGeom prst="rect">
            <a:avLst/>
          </a:prstGeom>
          <a:ln>
            <a:solidFill>
              <a:schemeClr val="accent6">
                <a:lumMod val="75000"/>
              </a:schemeClr>
            </a:solidFill>
          </a:ln>
        </p:spPr>
        <p:txBody>
          <a:bodyPr wrap="square">
            <a:spAutoFit/>
          </a:bodyPr>
          <a:lstStyle/>
          <a:p>
            <a:pPr algn="just"/>
            <a:r>
              <a:rPr lang="en-US" dirty="0" smtClean="0">
                <a:latin typeface="Bookman Old Style" pitchFamily="18" charset="0"/>
              </a:rPr>
              <a:t>So, here unlike the alpha “α” in </a:t>
            </a:r>
            <a:r>
              <a:rPr lang="en-US" dirty="0" err="1" smtClean="0">
                <a:latin typeface="Bookman Old Style" pitchFamily="18" charset="0"/>
              </a:rPr>
              <a:t>Adagrad</a:t>
            </a:r>
            <a:r>
              <a:rPr lang="en-US" dirty="0" smtClean="0">
                <a:latin typeface="Bookman Old Style" pitchFamily="18" charset="0"/>
              </a:rPr>
              <a:t>, where it increases exponentially after every time step, in </a:t>
            </a:r>
            <a:r>
              <a:rPr lang="en-US" dirty="0" err="1" smtClean="0">
                <a:latin typeface="Bookman Old Style" pitchFamily="18" charset="0"/>
              </a:rPr>
              <a:t>Adadelta</a:t>
            </a:r>
            <a:r>
              <a:rPr lang="en-US" dirty="0" smtClean="0">
                <a:latin typeface="Bookman Old Style" pitchFamily="18" charset="0"/>
              </a:rPr>
              <a:t>, using the exponentially weighted averages over the past Gradient, an increase in “S</a:t>
            </a:r>
            <a:r>
              <a:rPr lang="en-US" baseline="-25000" dirty="0" smtClean="0">
                <a:latin typeface="Bookman Old Style" pitchFamily="18" charset="0"/>
              </a:rPr>
              <a:t>t</a:t>
            </a:r>
            <a:r>
              <a:rPr lang="en-US" i="1" dirty="0" smtClean="0">
                <a:latin typeface="Bookman Old Style" pitchFamily="18" charset="0"/>
              </a:rPr>
              <a:t>” </a:t>
            </a:r>
            <a:r>
              <a:rPr lang="en-US" dirty="0" smtClean="0">
                <a:latin typeface="Bookman Old Style" pitchFamily="18" charset="0"/>
              </a:rPr>
              <a:t>is under control. </a:t>
            </a:r>
            <a:endParaRPr lang="en-US" dirty="0">
              <a:latin typeface="Bookman Old Style" pitchFamily="18" charset="0"/>
            </a:endParaRPr>
          </a:p>
        </p:txBody>
      </p:sp>
      <p:sp>
        <p:nvSpPr>
          <p:cNvPr id="8" name="Rectangle 7"/>
          <p:cNvSpPr/>
          <p:nvPr/>
        </p:nvSpPr>
        <p:spPr>
          <a:xfrm>
            <a:off x="1537340" y="3408107"/>
            <a:ext cx="4496744" cy="369332"/>
          </a:xfrm>
          <a:prstGeom prst="rect">
            <a:avLst/>
          </a:prstGeom>
          <a:ln>
            <a:solidFill>
              <a:schemeClr val="accent6">
                <a:lumMod val="75000"/>
              </a:schemeClr>
            </a:solidFill>
          </a:ln>
        </p:spPr>
        <p:txBody>
          <a:bodyPr wrap="none">
            <a:spAutoFit/>
          </a:bodyPr>
          <a:lstStyle/>
          <a:p>
            <a:r>
              <a:rPr lang="en-US" b="1" dirty="0" smtClean="0">
                <a:latin typeface="Bookman Old Style" pitchFamily="18" charset="0"/>
              </a:rPr>
              <a:t>The typical “β” value is 0.9 or 0.95.</a:t>
            </a:r>
            <a:endParaRPr lang="en-US" b="1" dirty="0">
              <a:latin typeface="Bookman Old Style"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4</a:t>
            </a:fld>
            <a:endParaRPr lang="en-US"/>
          </a:p>
        </p:txBody>
      </p:sp>
      <p:pic>
        <p:nvPicPr>
          <p:cNvPr id="69634" name="Picture 2"/>
          <p:cNvPicPr>
            <a:picLocks noChangeAspect="1" noChangeArrowheads="1"/>
          </p:cNvPicPr>
          <p:nvPr/>
        </p:nvPicPr>
        <p:blipFill>
          <a:blip r:embed="rId2"/>
          <a:srcRect/>
          <a:stretch>
            <a:fillRect/>
          </a:stretch>
        </p:blipFill>
        <p:spPr bwMode="auto">
          <a:xfrm>
            <a:off x="4285398" y="1882395"/>
            <a:ext cx="4967785" cy="3581071"/>
          </a:xfrm>
          <a:prstGeom prst="rect">
            <a:avLst/>
          </a:prstGeom>
          <a:noFill/>
          <a:ln w="9525">
            <a:noFill/>
            <a:miter lim="800000"/>
            <a:headEnd/>
            <a:tailEnd/>
          </a:ln>
          <a:effectLst/>
        </p:spPr>
      </p:pic>
      <p:sp>
        <p:nvSpPr>
          <p:cNvPr id="6" name="Speech Bubble: Rectangle 39">
            <a:extLst>
              <a:ext uri="{FF2B5EF4-FFF2-40B4-BE49-F238E27FC236}">
                <a16:creationId xmlns:a16="http://schemas.microsoft.com/office/drawing/2014/main" xmlns="" id="{C6D90D07-5543-4502-B5C3-C5FE2E5F62F8}"/>
              </a:ext>
            </a:extLst>
          </p:cNvPr>
          <p:cNvSpPr/>
          <p:nvPr/>
        </p:nvSpPr>
        <p:spPr>
          <a:xfrm>
            <a:off x="1719618" y="1989161"/>
            <a:ext cx="2538483" cy="1491018"/>
          </a:xfrm>
          <a:prstGeom prst="wedgeRectCallout">
            <a:avLst>
              <a:gd name="adj1" fmla="val 74331"/>
              <a:gd name="adj2" fmla="val 36482"/>
            </a:avLst>
          </a:prstGeom>
          <a:solidFill>
            <a:schemeClr val="accent1">
              <a:alpha val="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tx1"/>
                </a:solidFill>
                <a:latin typeface="Abadi Extra Light" panose="020B0204020104020204" pitchFamily="34" charset="0"/>
              </a:rPr>
              <a:t>𝑓’(𝑥)= 0 at 𝑥, </a:t>
            </a:r>
            <a:endParaRPr lang="en-GB" sz="2000" dirty="0" smtClean="0">
              <a:solidFill>
                <a:schemeClr val="tx1"/>
              </a:solidFill>
              <a:latin typeface="Abadi Extra Light" panose="020B0204020104020204" pitchFamily="34" charset="0"/>
            </a:endParaRPr>
          </a:p>
          <a:p>
            <a:r>
              <a:rPr lang="en-GB" sz="2000" dirty="0" smtClean="0">
                <a:solidFill>
                  <a:schemeClr val="tx1"/>
                </a:solidFill>
                <a:latin typeface="Abadi Extra Light" panose="020B0204020104020204" pitchFamily="34" charset="0"/>
              </a:rPr>
              <a:t>𝑓</a:t>
            </a:r>
            <a:r>
              <a:rPr lang="en-GB" sz="2000" dirty="0">
                <a:solidFill>
                  <a:schemeClr val="tx1"/>
                </a:solidFill>
                <a:latin typeface="Abadi Extra Light" panose="020B0204020104020204" pitchFamily="34" charset="0"/>
              </a:rPr>
              <a:t>’(𝑥)&gt;0 just before </a:t>
            </a:r>
            <a:r>
              <a:rPr lang="en-GB" sz="2000" dirty="0" smtClean="0">
                <a:solidFill>
                  <a:schemeClr val="tx1"/>
                </a:solidFill>
                <a:latin typeface="Abadi Extra Light" panose="020B0204020104020204" pitchFamily="34" charset="0"/>
              </a:rPr>
              <a:t>𝑥</a:t>
            </a:r>
          </a:p>
          <a:p>
            <a:r>
              <a:rPr lang="en-GB" sz="2000" dirty="0" smtClean="0">
                <a:solidFill>
                  <a:schemeClr val="tx1"/>
                </a:solidFill>
                <a:latin typeface="Abadi Extra Light" panose="020B0204020104020204" pitchFamily="34" charset="0"/>
              </a:rPr>
              <a:t>𝑓</a:t>
            </a:r>
            <a:r>
              <a:rPr lang="en-GB" sz="2000" dirty="0">
                <a:solidFill>
                  <a:schemeClr val="tx1"/>
                </a:solidFill>
                <a:latin typeface="Abadi Extra Light" panose="020B0204020104020204" pitchFamily="34" charset="0"/>
              </a:rPr>
              <a:t>’(𝑥)&lt;0 just after 𝑥</a:t>
            </a:r>
          </a:p>
          <a:p>
            <a:r>
              <a:rPr lang="en-GB" sz="2000" dirty="0">
                <a:solidFill>
                  <a:schemeClr val="tx1"/>
                </a:solidFill>
                <a:latin typeface="Abadi Extra Light" panose="020B0204020104020204" pitchFamily="34" charset="0"/>
              </a:rPr>
              <a:t>𝑥 is a maxima</a:t>
            </a:r>
          </a:p>
        </p:txBody>
      </p:sp>
      <p:sp>
        <p:nvSpPr>
          <p:cNvPr id="7" name="Speech Bubble: Rectangle 43">
            <a:extLst>
              <a:ext uri="{FF2B5EF4-FFF2-40B4-BE49-F238E27FC236}">
                <a16:creationId xmlns:a16="http://schemas.microsoft.com/office/drawing/2014/main" xmlns="" id="{8F08253E-E0FD-43AC-A15E-36B5A8456D8A}"/>
              </a:ext>
            </a:extLst>
          </p:cNvPr>
          <p:cNvSpPr/>
          <p:nvPr/>
        </p:nvSpPr>
        <p:spPr>
          <a:xfrm>
            <a:off x="4653886" y="1326108"/>
            <a:ext cx="2593075" cy="1354173"/>
          </a:xfrm>
          <a:prstGeom prst="wedgeRectCallout">
            <a:avLst>
              <a:gd name="adj1" fmla="val 49659"/>
              <a:gd name="adj2" fmla="val 60721"/>
            </a:avLst>
          </a:prstGeom>
          <a:solidFill>
            <a:schemeClr val="accent1">
              <a:alpha val="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tx1"/>
                </a:solidFill>
                <a:latin typeface="Abadi Extra Light" panose="020B0204020104020204" pitchFamily="34" charset="0"/>
              </a:rPr>
              <a:t>𝑓’(𝑥)= 0 at 𝑥</a:t>
            </a:r>
          </a:p>
          <a:p>
            <a:r>
              <a:rPr lang="en-GB" sz="2000" dirty="0">
                <a:solidFill>
                  <a:schemeClr val="tx1"/>
                </a:solidFill>
                <a:latin typeface="Abadi Extra Light" panose="020B0204020104020204" pitchFamily="34" charset="0"/>
              </a:rPr>
              <a:t>𝑓’(𝑥)= 0 just before 𝑥 𝑓’(𝑥)= 0 just after 𝑥</a:t>
            </a:r>
          </a:p>
          <a:p>
            <a:r>
              <a:rPr lang="en-GB" sz="2000" dirty="0">
                <a:solidFill>
                  <a:schemeClr val="tx1"/>
                </a:solidFill>
                <a:latin typeface="Abadi Extra Light" panose="020B0204020104020204" pitchFamily="34" charset="0"/>
              </a:rPr>
              <a:t>𝑥 may be a saddle</a:t>
            </a:r>
          </a:p>
        </p:txBody>
      </p:sp>
      <p:sp>
        <p:nvSpPr>
          <p:cNvPr id="8" name="Speech Bubble: Rectangle 42">
            <a:extLst>
              <a:ext uri="{FF2B5EF4-FFF2-40B4-BE49-F238E27FC236}">
                <a16:creationId xmlns:a16="http://schemas.microsoft.com/office/drawing/2014/main" xmlns="" id="{A7A953BC-EC9C-4756-B42E-33967F23B440}"/>
              </a:ext>
            </a:extLst>
          </p:cNvPr>
          <p:cNvSpPr/>
          <p:nvPr/>
        </p:nvSpPr>
        <p:spPr>
          <a:xfrm>
            <a:off x="6309495" y="4305134"/>
            <a:ext cx="2483526" cy="1354173"/>
          </a:xfrm>
          <a:prstGeom prst="wedgeRectCallout">
            <a:avLst>
              <a:gd name="adj1" fmla="val -68821"/>
              <a:gd name="adj2" fmla="val -31043"/>
            </a:avLst>
          </a:prstGeom>
          <a:solidFill>
            <a:schemeClr val="accent1">
              <a:alpha val="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tx1"/>
                </a:solidFill>
                <a:latin typeface="Abadi Extra Light" panose="020B0204020104020204" pitchFamily="34" charset="0"/>
              </a:rPr>
              <a:t>𝑓’(𝑥)= 0 at 𝑥</a:t>
            </a:r>
          </a:p>
          <a:p>
            <a:r>
              <a:rPr lang="en-GB" sz="2000" dirty="0">
                <a:solidFill>
                  <a:schemeClr val="tx1"/>
                </a:solidFill>
                <a:latin typeface="Abadi Extra Light" panose="020B0204020104020204" pitchFamily="34" charset="0"/>
              </a:rPr>
              <a:t>𝑓’(𝑥)&lt; 0 just before 𝑥 𝑓’(𝑥)&gt;0 just after 𝑥</a:t>
            </a:r>
          </a:p>
          <a:p>
            <a:r>
              <a:rPr lang="en-GB" sz="2000" dirty="0">
                <a:solidFill>
                  <a:schemeClr val="tx1"/>
                </a:solidFill>
                <a:latin typeface="Abadi Extra Light" panose="020B0204020104020204" pitchFamily="34" charset="0"/>
              </a:rPr>
              <a:t>𝑥 is a minima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40</a:t>
            </a:fld>
            <a:endParaRPr lang="en-US"/>
          </a:p>
        </p:txBody>
      </p:sp>
      <p:sp>
        <p:nvSpPr>
          <p:cNvPr id="4" name="Rectangle 3"/>
          <p:cNvSpPr/>
          <p:nvPr/>
        </p:nvSpPr>
        <p:spPr>
          <a:xfrm>
            <a:off x="377495" y="1284261"/>
            <a:ext cx="11332283" cy="1631216"/>
          </a:xfrm>
          <a:prstGeom prst="rect">
            <a:avLst/>
          </a:prstGeom>
          <a:ln>
            <a:solidFill>
              <a:schemeClr val="accent6">
                <a:lumMod val="75000"/>
              </a:schemeClr>
            </a:solidFill>
          </a:ln>
        </p:spPr>
        <p:txBody>
          <a:bodyPr wrap="square">
            <a:spAutoFit/>
          </a:bodyPr>
          <a:lstStyle/>
          <a:p>
            <a:pPr marL="285750" indent="-285750" algn="just">
              <a:buFont typeface="Arial" panose="020B0604020202020204" pitchFamily="34" charset="0"/>
              <a:buChar char="•"/>
            </a:pPr>
            <a:r>
              <a:rPr lang="en-US" sz="2000" dirty="0">
                <a:latin typeface="Bookman Old Style" pitchFamily="18" charset="0"/>
              </a:rPr>
              <a:t>The </a:t>
            </a:r>
            <a:r>
              <a:rPr lang="en-US" sz="2000" dirty="0" err="1">
                <a:latin typeface="Bookman Old Style" pitchFamily="18" charset="0"/>
              </a:rPr>
              <a:t>RMSProp</a:t>
            </a:r>
            <a:r>
              <a:rPr lang="en-US" sz="2000" dirty="0">
                <a:latin typeface="Bookman Old Style" pitchFamily="18" charset="0"/>
              </a:rPr>
              <a:t> algorithm (Hinton, 2012) modifies </a:t>
            </a:r>
            <a:r>
              <a:rPr lang="en-US" sz="2000" dirty="0" err="1">
                <a:latin typeface="Bookman Old Style" pitchFamily="18" charset="0"/>
              </a:rPr>
              <a:t>AdaGrad</a:t>
            </a:r>
            <a:r>
              <a:rPr lang="en-US" sz="2000" dirty="0">
                <a:latin typeface="Bookman Old Style" pitchFamily="18" charset="0"/>
              </a:rPr>
              <a:t> to perform better in the non-convex setting by changing the gradient accumulation into an </a:t>
            </a:r>
            <a:r>
              <a:rPr lang="en-US" sz="2000" i="1" dirty="0">
                <a:solidFill>
                  <a:srgbClr val="FF0066"/>
                </a:solidFill>
                <a:latin typeface="Bookman Old Style" pitchFamily="18" charset="0"/>
              </a:rPr>
              <a:t>exponentially weighted moving average</a:t>
            </a:r>
            <a:r>
              <a:rPr lang="en-US" sz="2000" dirty="0" smtClean="0">
                <a:latin typeface="Bookman Old Style" pitchFamily="18" charset="0"/>
              </a:rPr>
              <a:t>.</a:t>
            </a:r>
          </a:p>
          <a:p>
            <a:pPr marL="285750" indent="-285750" algn="just">
              <a:buFont typeface="Arial" panose="020B0604020202020204" pitchFamily="34" charset="0"/>
              <a:buChar char="•"/>
            </a:pPr>
            <a:r>
              <a:rPr lang="en-US" sz="2000" dirty="0" err="1" smtClean="0">
                <a:latin typeface="Bookman Old Style" pitchFamily="18" charset="0"/>
              </a:rPr>
              <a:t>RMSProp</a:t>
            </a:r>
            <a:r>
              <a:rPr lang="en-US" sz="2000" dirty="0" smtClean="0">
                <a:latin typeface="Bookman Old Style" pitchFamily="18" charset="0"/>
              </a:rPr>
              <a:t> </a:t>
            </a:r>
            <a:r>
              <a:rPr lang="en-US" sz="2000" dirty="0">
                <a:latin typeface="Bookman Old Style" pitchFamily="18" charset="0"/>
              </a:rPr>
              <a:t>is currently one of the go-to optimization methods being employed routinely by deep learning practitioners</a:t>
            </a:r>
          </a:p>
        </p:txBody>
      </p:sp>
      <p:sp>
        <p:nvSpPr>
          <p:cNvPr id="5" name="Rectangle 4"/>
          <p:cNvSpPr/>
          <p:nvPr/>
        </p:nvSpPr>
        <p:spPr>
          <a:xfrm>
            <a:off x="327546" y="3627988"/>
            <a:ext cx="11368585" cy="1938992"/>
          </a:xfrm>
          <a:prstGeom prst="rect">
            <a:avLst/>
          </a:prstGeom>
          <a:ln>
            <a:solidFill>
              <a:schemeClr val="accent6">
                <a:lumMod val="75000"/>
              </a:schemeClr>
            </a:solidFill>
          </a:ln>
        </p:spPr>
        <p:txBody>
          <a:bodyPr wrap="square">
            <a:spAutoFit/>
          </a:bodyPr>
          <a:lstStyle/>
          <a:p>
            <a:pPr marL="342900" indent="-342900">
              <a:buFont typeface="Arial" pitchFamily="34" charset="0"/>
              <a:buChar char="•"/>
            </a:pPr>
            <a:r>
              <a:rPr lang="en-US" sz="2000" dirty="0" smtClean="0">
                <a:latin typeface="Bookman Old Style" pitchFamily="18" charset="0"/>
              </a:rPr>
              <a:t>The </a:t>
            </a:r>
            <a:r>
              <a:rPr lang="en-US" sz="2000" dirty="0" err="1" smtClean="0">
                <a:latin typeface="Bookman Old Style" pitchFamily="18" charset="0"/>
              </a:rPr>
              <a:t>RMSprop</a:t>
            </a:r>
            <a:r>
              <a:rPr lang="en-US" sz="2000" dirty="0" smtClean="0">
                <a:latin typeface="Bookman Old Style" pitchFamily="18" charset="0"/>
              </a:rPr>
              <a:t> optimizer is similar to the gradient descent algorithm with momentum. </a:t>
            </a:r>
          </a:p>
          <a:p>
            <a:pPr marL="342900" indent="-342900">
              <a:buFont typeface="Arial" pitchFamily="34" charset="0"/>
              <a:buChar char="•"/>
            </a:pPr>
            <a:r>
              <a:rPr lang="en-US" sz="2000" dirty="0" smtClean="0">
                <a:latin typeface="Bookman Old Style" pitchFamily="18" charset="0"/>
              </a:rPr>
              <a:t>The </a:t>
            </a:r>
            <a:r>
              <a:rPr lang="en-US" sz="2000" dirty="0" err="1" smtClean="0">
                <a:latin typeface="Bookman Old Style" pitchFamily="18" charset="0"/>
              </a:rPr>
              <a:t>RMSprop</a:t>
            </a:r>
            <a:r>
              <a:rPr lang="en-US" sz="2000" dirty="0" smtClean="0">
                <a:latin typeface="Bookman Old Style" pitchFamily="18" charset="0"/>
              </a:rPr>
              <a:t> optimizer </a:t>
            </a:r>
            <a:r>
              <a:rPr lang="en-US" sz="2000" i="1" dirty="0" smtClean="0">
                <a:solidFill>
                  <a:srgbClr val="FF0000"/>
                </a:solidFill>
                <a:latin typeface="Bookman Old Style" pitchFamily="18" charset="0"/>
              </a:rPr>
              <a:t>restricts the oscillations in the vertical direction. </a:t>
            </a:r>
            <a:r>
              <a:rPr lang="en-US" sz="2000" dirty="0" smtClean="0">
                <a:latin typeface="Bookman Old Style" pitchFamily="18" charset="0"/>
              </a:rPr>
              <a:t>Therefore, we can </a:t>
            </a:r>
            <a:r>
              <a:rPr lang="en-US" sz="2000" i="1" dirty="0" smtClean="0">
                <a:solidFill>
                  <a:srgbClr val="FF0000"/>
                </a:solidFill>
                <a:latin typeface="Bookman Old Style" pitchFamily="18" charset="0"/>
              </a:rPr>
              <a:t>increase our learning rate</a:t>
            </a:r>
            <a:r>
              <a:rPr lang="en-US" sz="2000" i="1" dirty="0" smtClean="0">
                <a:latin typeface="Bookman Old Style" pitchFamily="18" charset="0"/>
              </a:rPr>
              <a:t> </a:t>
            </a:r>
            <a:r>
              <a:rPr lang="en-US" sz="2000" dirty="0" smtClean="0">
                <a:latin typeface="Bookman Old Style" pitchFamily="18" charset="0"/>
              </a:rPr>
              <a:t>and our algorithm could </a:t>
            </a:r>
            <a:r>
              <a:rPr lang="en-US" sz="2000" i="1" dirty="0" smtClean="0">
                <a:solidFill>
                  <a:srgbClr val="FF0000"/>
                </a:solidFill>
                <a:latin typeface="Bookman Old Style" pitchFamily="18" charset="0"/>
              </a:rPr>
              <a:t>take larger steps in the horizontal direction converging faster.</a:t>
            </a:r>
          </a:p>
          <a:p>
            <a:pPr marL="342900" indent="-342900">
              <a:buFont typeface="Arial" pitchFamily="34" charset="0"/>
              <a:buChar char="•"/>
            </a:pPr>
            <a:r>
              <a:rPr lang="en-US" sz="2000" dirty="0" smtClean="0">
                <a:latin typeface="Bookman Old Style" pitchFamily="18" charset="0"/>
              </a:rPr>
              <a:t>The difference between </a:t>
            </a:r>
            <a:r>
              <a:rPr lang="en-US" sz="2000" dirty="0" err="1" smtClean="0">
                <a:latin typeface="Bookman Old Style" pitchFamily="18" charset="0"/>
              </a:rPr>
              <a:t>RMSprop</a:t>
            </a:r>
            <a:r>
              <a:rPr lang="en-US" sz="2000" dirty="0" smtClean="0">
                <a:latin typeface="Bookman Old Style" pitchFamily="18" charset="0"/>
              </a:rPr>
              <a:t> and gradient descent is on how the gradients are calculated.</a:t>
            </a:r>
            <a:endParaRPr lang="en-US" sz="2000" dirty="0">
              <a:latin typeface="Bookman Old Style" pitchFamily="18" charset="0"/>
            </a:endParaRPr>
          </a:p>
        </p:txBody>
      </p:sp>
      <p:sp>
        <p:nvSpPr>
          <p:cNvPr id="101378" name="AutoShape 2" descr="{\displaystyle E[g^{2}](t)=\beta E[g^{2}](t-1)+(1-\beta )({\frac {\partial c}{\partial w}})^{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416966" y="460190"/>
            <a:ext cx="1649811" cy="461665"/>
          </a:xfrm>
          <a:prstGeom prst="rect">
            <a:avLst/>
          </a:prstGeom>
          <a:ln w="38100">
            <a:solidFill>
              <a:schemeClr val="accent6">
                <a:lumMod val="75000"/>
              </a:schemeClr>
            </a:solidFill>
          </a:ln>
        </p:spPr>
        <p:txBody>
          <a:bodyPr wrap="none">
            <a:spAutoFit/>
          </a:bodyPr>
          <a:lstStyle/>
          <a:p>
            <a:r>
              <a:rPr lang="en-US" sz="2400" b="1" dirty="0" err="1" smtClean="0">
                <a:latin typeface="Bookman Old Style" pitchFamily="18" charset="0"/>
              </a:rPr>
              <a:t>RMSProp</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
          <p:cNvSpPr>
            <a:spLocks noChangeArrowheads="1"/>
          </p:cNvSpPr>
          <p:nvPr/>
        </p:nvSpPr>
        <p:spPr bwMode="auto">
          <a:xfrm>
            <a:off x="409432" y="2947917"/>
            <a:ext cx="11150221" cy="2585323"/>
          </a:xfrm>
          <a:prstGeom prst="rect">
            <a:avLst/>
          </a:prstGeom>
          <a:no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02122"/>
                </a:solidFill>
                <a:effectLst/>
                <a:latin typeface="Bookman Old Style" pitchFamily="18" charset="0"/>
                <a:cs typeface="Arial" charset="0"/>
              </a:rPr>
              <a:t>Where         </a:t>
            </a:r>
          </a:p>
          <a:p>
            <a:pPr marL="0" marR="0" lvl="0" indent="0" algn="l" defTabSz="914400" rtl="0" eaLnBrk="1" fontAlgn="base" latinLnBrk="0" hangingPunct="1">
              <a:lnSpc>
                <a:spcPct val="100000"/>
              </a:lnSpc>
              <a:spcBef>
                <a:spcPct val="0"/>
              </a:spcBef>
              <a:spcAft>
                <a:spcPct val="0"/>
              </a:spcAft>
              <a:buClrTx/>
              <a:buSzTx/>
              <a:buFontTx/>
              <a:buNone/>
              <a:tabLst/>
            </a:pPr>
            <a:r>
              <a:rPr lang="en-US" dirty="0" smtClean="0">
                <a:solidFill>
                  <a:srgbClr val="202122"/>
                </a:solidFill>
                <a:latin typeface="Bookman Old Style" pitchFamily="18" charset="0"/>
                <a:cs typeface="Arial" charset="0"/>
              </a:rPr>
              <a:t>       </a:t>
            </a:r>
            <a:r>
              <a:rPr lang="en-US" dirty="0" smtClean="0">
                <a:solidFill>
                  <a:srgbClr val="202122"/>
                </a:solidFill>
                <a:latin typeface="Bookman Old Style" pitchFamily="18" charset="0"/>
                <a:cs typeface="Arial" charset="0"/>
              </a:rPr>
              <a:t>  </a:t>
            </a:r>
            <a:r>
              <a:rPr kumimoji="0" lang="en-US" b="0" i="0" u="none" strike="noStrike" cap="none" normalizeH="0" baseline="0" dirty="0" smtClean="0">
                <a:ln>
                  <a:noFill/>
                </a:ln>
                <a:solidFill>
                  <a:srgbClr val="202122"/>
                </a:solidFill>
                <a:effectLst/>
                <a:latin typeface="Bookman Old Style" pitchFamily="18" charset="0"/>
                <a:cs typeface="Arial" charset="0"/>
              </a:rPr>
              <a:t>is </a:t>
            </a:r>
            <a:r>
              <a:rPr kumimoji="0" lang="en-US" b="0" i="0" u="none" strike="noStrike" cap="none" normalizeH="0" baseline="0" dirty="0" smtClean="0">
                <a:ln>
                  <a:noFill/>
                </a:ln>
                <a:solidFill>
                  <a:srgbClr val="202122"/>
                </a:solidFill>
                <a:effectLst/>
                <a:latin typeface="Bookman Old Style" pitchFamily="18" charset="0"/>
                <a:cs typeface="Arial" charset="0"/>
              </a:rPr>
              <a:t>the moving average of squared gradients,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smtClean="0">
              <a:ln>
                <a:noFill/>
              </a:ln>
              <a:solidFill>
                <a:srgbClr val="202122"/>
              </a:solidFill>
              <a:effectLst/>
              <a:latin typeface="Bookman Old Style" pitchFamily="18"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02122"/>
                </a:solidFill>
                <a:effectLst/>
                <a:latin typeface="Bookman Old Style" pitchFamily="18" charset="0"/>
                <a:cs typeface="Arial" charset="0"/>
              </a:rPr>
              <a:t>       is gradient of the cost function with respect to the weight,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smtClean="0">
              <a:ln>
                <a:noFill/>
              </a:ln>
              <a:solidFill>
                <a:srgbClr val="202122"/>
              </a:solidFill>
              <a:effectLst/>
              <a:latin typeface="Bookman Old Style" pitchFamily="18"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02122"/>
                </a:solidFill>
                <a:effectLst/>
                <a:latin typeface="Bookman Old Style" pitchFamily="18" charset="0"/>
                <a:cs typeface="Arial" charset="0"/>
              </a:rPr>
              <a:t>    is the learning rate and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02122"/>
                </a:solidFill>
                <a:effectLst/>
                <a:latin typeface="Bookman Old Style" pitchFamily="18" charset="0"/>
                <a:cs typeface="Arial" charset="0"/>
              </a:rPr>
              <a:t>    is moving average parameter (default value — 0.9, to make the sum of default gradient value 0.1 on nine mini-batches and -0.9 on tenths is approximate zero, and the default value    is 0.001 as per experience).</a:t>
            </a:r>
            <a:r>
              <a:rPr kumimoji="0" lang="en-US" b="0" i="0" u="none" strike="noStrike" cap="none" normalizeH="0" baseline="0" dirty="0" smtClean="0">
                <a:ln>
                  <a:noFill/>
                </a:ln>
                <a:solidFill>
                  <a:schemeClr val="tx1"/>
                </a:solidFill>
                <a:effectLst/>
                <a:latin typeface="Bookman Old Style" pitchFamily="18" charset="0"/>
                <a:cs typeface="Arial" charset="0"/>
              </a:rPr>
              <a:t> </a:t>
            </a:r>
            <a:endParaRPr kumimoji="0" lang="en-US" b="0" i="0" u="none" strike="noStrike" cap="none" normalizeH="0" baseline="0" dirty="0" smtClean="0">
              <a:ln>
                <a:noFill/>
              </a:ln>
              <a:solidFill>
                <a:srgbClr val="202122"/>
              </a:solidFill>
              <a:effectLst/>
              <a:latin typeface="Bookman Old Style" pitchFamily="18" charset="0"/>
              <a:cs typeface="Arial" charset="0"/>
            </a:endParaRPr>
          </a:p>
        </p:txBody>
      </p:sp>
      <p:sp>
        <p:nvSpPr>
          <p:cNvPr id="100354" name="AutoShape 2" descr="{\displaystyle E[g]}"/>
          <p:cNvSpPr>
            <a:spLocks noChangeAspect="1" noChangeArrowheads="1"/>
          </p:cNvSpPr>
          <p:nvPr/>
        </p:nvSpPr>
        <p:spPr bwMode="auto">
          <a:xfrm>
            <a:off x="506413" y="-22860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0355" name="AutoShape 3" descr="{\displaystyle \delta c/\delta w}"/>
          <p:cNvSpPr>
            <a:spLocks noChangeAspect="1" noChangeArrowheads="1"/>
          </p:cNvSpPr>
          <p:nvPr/>
        </p:nvSpPr>
        <p:spPr bwMode="auto">
          <a:xfrm>
            <a:off x="3132138" y="-22860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0356" name="AutoShape 4" descr="{\displaystyle \eta }"/>
          <p:cNvSpPr>
            <a:spLocks noChangeAspect="1" noChangeArrowheads="1"/>
          </p:cNvSpPr>
          <p:nvPr/>
        </p:nvSpPr>
        <p:spPr bwMode="auto">
          <a:xfrm>
            <a:off x="6472238" y="-22860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0357" name="AutoShape 5" descr="{\displaystyle \beta }"/>
          <p:cNvSpPr>
            <a:spLocks noChangeAspect="1" noChangeArrowheads="1"/>
          </p:cNvSpPr>
          <p:nvPr/>
        </p:nvSpPr>
        <p:spPr bwMode="auto">
          <a:xfrm>
            <a:off x="7926388" y="-22860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0358" name="AutoShape 6" descr="{\displaystyle \eta }"/>
          <p:cNvSpPr>
            <a:spLocks noChangeAspect="1" noChangeArrowheads="1"/>
          </p:cNvSpPr>
          <p:nvPr/>
        </p:nvSpPr>
        <p:spPr bwMode="auto">
          <a:xfrm>
            <a:off x="18116550" y="-22860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100359" name="Object 7"/>
          <p:cNvGraphicFramePr>
            <a:graphicFrameLocks noChangeAspect="1"/>
          </p:cNvGraphicFramePr>
          <p:nvPr/>
        </p:nvGraphicFramePr>
        <p:xfrm>
          <a:off x="1033463" y="1612900"/>
          <a:ext cx="6311900" cy="1184275"/>
        </p:xfrm>
        <a:graphic>
          <a:graphicData uri="http://schemas.openxmlformats.org/presentationml/2006/ole">
            <p:oleObj spid="_x0000_s100359" name="Equation" r:id="rId3" imgW="2908080" imgH="545760" progId="Equation.DSMT4">
              <p:embed/>
            </p:oleObj>
          </a:graphicData>
        </a:graphic>
      </p:graphicFrame>
      <p:graphicFrame>
        <p:nvGraphicFramePr>
          <p:cNvPr id="100360" name="Object 8"/>
          <p:cNvGraphicFramePr>
            <a:graphicFrameLocks noChangeAspect="1"/>
          </p:cNvGraphicFramePr>
          <p:nvPr/>
        </p:nvGraphicFramePr>
        <p:xfrm>
          <a:off x="470185" y="3246768"/>
          <a:ext cx="648932" cy="385851"/>
        </p:xfrm>
        <a:graphic>
          <a:graphicData uri="http://schemas.openxmlformats.org/presentationml/2006/ole">
            <p:oleObj spid="_x0000_s100360" name="Equation" r:id="rId4" imgW="469800" imgH="279360" progId="Equation.DSMT4">
              <p:embed/>
            </p:oleObj>
          </a:graphicData>
        </a:graphic>
      </p:graphicFrame>
      <p:graphicFrame>
        <p:nvGraphicFramePr>
          <p:cNvPr id="100361" name="Object 9"/>
          <p:cNvGraphicFramePr>
            <a:graphicFrameLocks noChangeAspect="1"/>
          </p:cNvGraphicFramePr>
          <p:nvPr/>
        </p:nvGraphicFramePr>
        <p:xfrm>
          <a:off x="482597" y="3659879"/>
          <a:ext cx="390857" cy="605828"/>
        </p:xfrm>
        <a:graphic>
          <a:graphicData uri="http://schemas.openxmlformats.org/presentationml/2006/ole">
            <p:oleObj spid="_x0000_s100361" name="Equation" r:id="rId5" imgW="253800" imgH="393480" progId="Equation.DSMT4">
              <p:embed/>
            </p:oleObj>
          </a:graphicData>
        </a:graphic>
      </p:graphicFrame>
      <p:graphicFrame>
        <p:nvGraphicFramePr>
          <p:cNvPr id="100362" name="Object 10"/>
          <p:cNvGraphicFramePr>
            <a:graphicFrameLocks noChangeAspect="1"/>
          </p:cNvGraphicFramePr>
          <p:nvPr/>
        </p:nvGraphicFramePr>
        <p:xfrm>
          <a:off x="491509" y="4423036"/>
          <a:ext cx="286414" cy="271793"/>
        </p:xfrm>
        <a:graphic>
          <a:graphicData uri="http://schemas.openxmlformats.org/presentationml/2006/ole">
            <p:oleObj spid="_x0000_s100362" name="Equation" r:id="rId6" imgW="126720" imgH="164880" progId="Equation.DSMT4">
              <p:embed/>
            </p:oleObj>
          </a:graphicData>
        </a:graphic>
      </p:graphicFrame>
      <p:graphicFrame>
        <p:nvGraphicFramePr>
          <p:cNvPr id="100363" name="Object 11"/>
          <p:cNvGraphicFramePr>
            <a:graphicFrameLocks noChangeAspect="1"/>
          </p:cNvGraphicFramePr>
          <p:nvPr/>
        </p:nvGraphicFramePr>
        <p:xfrm>
          <a:off x="430135" y="4649646"/>
          <a:ext cx="269312" cy="359083"/>
        </p:xfrm>
        <a:graphic>
          <a:graphicData uri="http://schemas.openxmlformats.org/presentationml/2006/ole">
            <p:oleObj spid="_x0000_s100363" name="Equation" r:id="rId7" imgW="152280" imgH="203040" progId="Equation.DSMT4">
              <p:embed/>
            </p:oleObj>
          </a:graphicData>
        </a:graphic>
      </p:graphicFrame>
      <p:graphicFrame>
        <p:nvGraphicFramePr>
          <p:cNvPr id="100364" name="Object 12"/>
          <p:cNvGraphicFramePr>
            <a:graphicFrameLocks noChangeAspect="1"/>
          </p:cNvGraphicFramePr>
          <p:nvPr/>
        </p:nvGraphicFramePr>
        <p:xfrm>
          <a:off x="1484645" y="342284"/>
          <a:ext cx="5551487" cy="1173163"/>
        </p:xfrm>
        <a:graphic>
          <a:graphicData uri="http://schemas.openxmlformats.org/presentationml/2006/ole">
            <p:oleObj spid="_x0000_s100364" name="Equation" r:id="rId8" imgW="2463480" imgH="520560" progId="Equation.DSMT4">
              <p:embed/>
            </p:oleObj>
          </a:graphicData>
        </a:graphic>
      </p:graphicFrame>
    </p:spTree>
    <p:extLst>
      <p:ext uri="{BB962C8B-B14F-4D97-AF65-F5344CB8AC3E}">
        <p14:creationId xmlns="" xmlns:p14="http://schemas.microsoft.com/office/powerpoint/2010/main" val="33599360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42</a:t>
            </a:fld>
            <a:endParaRPr lang="en-US"/>
          </a:p>
        </p:txBody>
      </p:sp>
      <p:sp>
        <p:nvSpPr>
          <p:cNvPr id="4" name="Rectangle 3"/>
          <p:cNvSpPr/>
          <p:nvPr/>
        </p:nvSpPr>
        <p:spPr>
          <a:xfrm>
            <a:off x="406338" y="323713"/>
            <a:ext cx="3235181" cy="523220"/>
          </a:xfrm>
          <a:prstGeom prst="rect">
            <a:avLst/>
          </a:prstGeom>
          <a:ln w="38100">
            <a:solidFill>
              <a:schemeClr val="accent6">
                <a:lumMod val="75000"/>
              </a:schemeClr>
            </a:solidFill>
          </a:ln>
        </p:spPr>
        <p:txBody>
          <a:bodyPr wrap="none">
            <a:spAutoFit/>
          </a:bodyPr>
          <a:lstStyle/>
          <a:p>
            <a:r>
              <a:rPr lang="en-US" sz="2800" b="1" dirty="0" smtClean="0">
                <a:latin typeface="Bookman Old Style" pitchFamily="18" charset="0"/>
              </a:rPr>
              <a:t>Adam Optimizer</a:t>
            </a:r>
            <a:endParaRPr lang="en-US" sz="2800" dirty="0">
              <a:latin typeface="Bookman Old Style" pitchFamily="18" charset="0"/>
            </a:endParaRPr>
          </a:p>
        </p:txBody>
      </p:sp>
      <p:sp>
        <p:nvSpPr>
          <p:cNvPr id="5" name="Rectangle 4"/>
          <p:cNvSpPr/>
          <p:nvPr/>
        </p:nvSpPr>
        <p:spPr>
          <a:xfrm>
            <a:off x="4000718" y="419248"/>
            <a:ext cx="3459601" cy="369332"/>
          </a:xfrm>
          <a:prstGeom prst="rect">
            <a:avLst/>
          </a:prstGeom>
          <a:ln>
            <a:solidFill>
              <a:schemeClr val="accent6">
                <a:lumMod val="75000"/>
              </a:schemeClr>
            </a:solidFill>
          </a:ln>
        </p:spPr>
        <p:txBody>
          <a:bodyPr wrap="none">
            <a:spAutoFit/>
          </a:bodyPr>
          <a:lstStyle/>
          <a:p>
            <a:r>
              <a:rPr lang="en-US" i="1" dirty="0" smtClean="0">
                <a:solidFill>
                  <a:srgbClr val="FF0000"/>
                </a:solidFill>
                <a:latin typeface="Bookman Old Style" pitchFamily="18" charset="0"/>
              </a:rPr>
              <a:t>Adaptive Moment Estimation</a:t>
            </a:r>
            <a:endParaRPr lang="en-US" i="1" dirty="0">
              <a:solidFill>
                <a:srgbClr val="FF0000"/>
              </a:solidFill>
              <a:latin typeface="Bookman Old Style" pitchFamily="18" charset="0"/>
            </a:endParaRPr>
          </a:p>
        </p:txBody>
      </p:sp>
      <p:sp>
        <p:nvSpPr>
          <p:cNvPr id="6" name="Rectangle 5"/>
          <p:cNvSpPr/>
          <p:nvPr/>
        </p:nvSpPr>
        <p:spPr>
          <a:xfrm>
            <a:off x="386686" y="1072318"/>
            <a:ext cx="11377683" cy="369332"/>
          </a:xfrm>
          <a:prstGeom prst="rect">
            <a:avLst/>
          </a:prstGeom>
          <a:ln>
            <a:solidFill>
              <a:schemeClr val="accent6">
                <a:lumMod val="75000"/>
              </a:schemeClr>
            </a:solidFill>
          </a:ln>
        </p:spPr>
        <p:txBody>
          <a:bodyPr wrap="square">
            <a:spAutoFit/>
          </a:bodyPr>
          <a:lstStyle/>
          <a:p>
            <a:r>
              <a:rPr lang="en-US" dirty="0" smtClean="0">
                <a:latin typeface="Bookman Old Style" pitchFamily="18" charset="0"/>
              </a:rPr>
              <a:t>Combination </a:t>
            </a:r>
            <a:r>
              <a:rPr lang="en-US" dirty="0" smtClean="0">
                <a:latin typeface="Bookman Old Style" pitchFamily="18" charset="0"/>
              </a:rPr>
              <a:t>of the ‘gradient descent with momentum’ algorithm and the ‘</a:t>
            </a:r>
            <a:r>
              <a:rPr lang="en-US" dirty="0" err="1" smtClean="0">
                <a:latin typeface="Bookman Old Style" pitchFamily="18" charset="0"/>
              </a:rPr>
              <a:t>RMSProp</a:t>
            </a:r>
            <a:r>
              <a:rPr lang="en-US" dirty="0" smtClean="0">
                <a:latin typeface="Bookman Old Style" pitchFamily="18" charset="0"/>
              </a:rPr>
              <a:t>’ </a:t>
            </a:r>
            <a:r>
              <a:rPr lang="en-US" dirty="0" smtClean="0">
                <a:latin typeface="Bookman Old Style" pitchFamily="18" charset="0"/>
              </a:rPr>
              <a:t>algorithm.</a:t>
            </a:r>
            <a:endParaRPr lang="en-US" dirty="0">
              <a:latin typeface="Bookman Old Style" pitchFamily="18" charset="0"/>
            </a:endParaRPr>
          </a:p>
        </p:txBody>
      </p:sp>
      <p:graphicFrame>
        <p:nvGraphicFramePr>
          <p:cNvPr id="105476" name="Object 4"/>
          <p:cNvGraphicFramePr>
            <a:graphicFrameLocks noChangeAspect="1"/>
          </p:cNvGraphicFramePr>
          <p:nvPr/>
        </p:nvGraphicFramePr>
        <p:xfrm>
          <a:off x="6902001" y="2868497"/>
          <a:ext cx="4862370" cy="912306"/>
        </p:xfrm>
        <a:graphic>
          <a:graphicData uri="http://schemas.openxmlformats.org/presentationml/2006/ole">
            <p:oleObj spid="_x0000_s105476" name="Equation" r:id="rId3" imgW="2908080" imgH="545760" progId="Equation.DSMT4">
              <p:embed/>
            </p:oleObj>
          </a:graphicData>
        </a:graphic>
      </p:graphicFrame>
      <p:graphicFrame>
        <p:nvGraphicFramePr>
          <p:cNvPr id="105477" name="Object 5"/>
          <p:cNvGraphicFramePr>
            <a:graphicFrameLocks noChangeAspect="1"/>
          </p:cNvGraphicFramePr>
          <p:nvPr/>
        </p:nvGraphicFramePr>
        <p:xfrm>
          <a:off x="7134488" y="1912390"/>
          <a:ext cx="4577259" cy="967285"/>
        </p:xfrm>
        <a:graphic>
          <a:graphicData uri="http://schemas.openxmlformats.org/presentationml/2006/ole">
            <p:oleObj spid="_x0000_s105477" name="Equation" r:id="rId4" imgW="2463480" imgH="520560" progId="Equation.DSMT4">
              <p:embed/>
            </p:oleObj>
          </a:graphicData>
        </a:graphic>
      </p:graphicFrame>
      <p:graphicFrame>
        <p:nvGraphicFramePr>
          <p:cNvPr id="105478" name="Object 6"/>
          <p:cNvGraphicFramePr>
            <a:graphicFrameLocks noChangeAspect="1"/>
          </p:cNvGraphicFramePr>
          <p:nvPr/>
        </p:nvGraphicFramePr>
        <p:xfrm>
          <a:off x="370812" y="2434278"/>
          <a:ext cx="3119438" cy="965200"/>
        </p:xfrm>
        <a:graphic>
          <a:graphicData uri="http://schemas.openxmlformats.org/presentationml/2006/ole">
            <p:oleObj spid="_x0000_s105478" name="Equation" r:id="rId5" imgW="1396800" imgH="431640" progId="Equation.DSMT4">
              <p:embed/>
            </p:oleObj>
          </a:graphicData>
        </a:graphic>
      </p:graphicFrame>
      <p:graphicFrame>
        <p:nvGraphicFramePr>
          <p:cNvPr id="105479" name="Object 7"/>
          <p:cNvGraphicFramePr>
            <a:graphicFrameLocks noChangeAspect="1"/>
          </p:cNvGraphicFramePr>
          <p:nvPr/>
        </p:nvGraphicFramePr>
        <p:xfrm>
          <a:off x="433886" y="1982623"/>
          <a:ext cx="1868488" cy="539750"/>
        </p:xfrm>
        <a:graphic>
          <a:graphicData uri="http://schemas.openxmlformats.org/presentationml/2006/ole">
            <p:oleObj spid="_x0000_s105479" name="Equation" r:id="rId6" imgW="876240" imgH="228600" progId="Equation.DSMT4">
              <p:embed/>
            </p:oleObj>
          </a:graphicData>
        </a:graphic>
      </p:graphicFrame>
      <p:sp>
        <p:nvSpPr>
          <p:cNvPr id="13" name="Rectangle 12"/>
          <p:cNvSpPr/>
          <p:nvPr/>
        </p:nvSpPr>
        <p:spPr>
          <a:xfrm>
            <a:off x="427006" y="1552011"/>
            <a:ext cx="2712602" cy="369332"/>
          </a:xfrm>
          <a:prstGeom prst="rect">
            <a:avLst/>
          </a:prstGeom>
          <a:ln>
            <a:solidFill>
              <a:schemeClr val="accent6">
                <a:lumMod val="75000"/>
              </a:schemeClr>
            </a:solidFill>
          </a:ln>
        </p:spPr>
        <p:txBody>
          <a:bodyPr wrap="none">
            <a:spAutoFit/>
          </a:bodyPr>
          <a:lstStyle/>
          <a:p>
            <a:r>
              <a:rPr lang="en-US" dirty="0" smtClean="0">
                <a:solidFill>
                  <a:srgbClr val="FF0000"/>
                </a:solidFill>
                <a:latin typeface="Bookman Old Style" pitchFamily="18" charset="0"/>
                <a:cs typeface="Arial" panose="020B0604020202020204" pitchFamily="34" charset="0"/>
              </a:rPr>
              <a:t>SGD with momentum </a:t>
            </a:r>
            <a:endParaRPr lang="en-US" dirty="0"/>
          </a:p>
        </p:txBody>
      </p:sp>
      <p:sp>
        <p:nvSpPr>
          <p:cNvPr id="14" name="Rectangle 13"/>
          <p:cNvSpPr/>
          <p:nvPr/>
        </p:nvSpPr>
        <p:spPr>
          <a:xfrm>
            <a:off x="8960465" y="1524715"/>
            <a:ext cx="1231427" cy="369332"/>
          </a:xfrm>
          <a:prstGeom prst="rect">
            <a:avLst/>
          </a:prstGeom>
          <a:ln w="12700">
            <a:solidFill>
              <a:schemeClr val="accent6">
                <a:lumMod val="75000"/>
              </a:schemeClr>
            </a:solidFill>
          </a:ln>
        </p:spPr>
        <p:txBody>
          <a:bodyPr wrap="none">
            <a:spAutoFit/>
          </a:bodyPr>
          <a:lstStyle/>
          <a:p>
            <a:r>
              <a:rPr lang="en-US" dirty="0" err="1" smtClean="0">
                <a:solidFill>
                  <a:srgbClr val="FF0000"/>
                </a:solidFill>
                <a:latin typeface="Bookman Old Style" pitchFamily="18" charset="0"/>
              </a:rPr>
              <a:t>RMSProp</a:t>
            </a:r>
            <a:endParaRPr lang="en-US" dirty="0">
              <a:solidFill>
                <a:srgbClr val="FF0000"/>
              </a:solidFill>
            </a:endParaRPr>
          </a:p>
        </p:txBody>
      </p:sp>
      <p:sp>
        <p:nvSpPr>
          <p:cNvPr id="105480" name="Rectangle 8"/>
          <p:cNvSpPr>
            <a:spLocks noChangeArrowheads="1"/>
          </p:cNvSpPr>
          <p:nvPr/>
        </p:nvSpPr>
        <p:spPr bwMode="auto">
          <a:xfrm>
            <a:off x="423081" y="3343701"/>
            <a:ext cx="4899546" cy="2769989"/>
          </a:xfrm>
          <a:prstGeom prst="rect">
            <a:avLst/>
          </a:prstGeom>
          <a:noFill/>
          <a:ln w="9525">
            <a:solidFill>
              <a:schemeClr val="accent6">
                <a:lumMod val="75000"/>
              </a:schemeClr>
            </a:solid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Bookman Old Style" pitchFamily="18" charset="0"/>
                <a:cs typeface="Arial" pitchFamily="34" charset="0"/>
                <a:sym typeface="Symbol"/>
              </a:rPr>
              <a:t></a:t>
            </a:r>
            <a:r>
              <a:rPr kumimoji="0" lang="en-US" b="0" i="0" u="none" strike="noStrike" cap="none" normalizeH="0" baseline="0" dirty="0" err="1" smtClean="0">
                <a:ln>
                  <a:noFill/>
                </a:ln>
                <a:solidFill>
                  <a:srgbClr val="273239"/>
                </a:solidFill>
                <a:effectLst/>
                <a:latin typeface="Bookman Old Style" pitchFamily="18" charset="0"/>
                <a:cs typeface="Arial" pitchFamily="34" charset="0"/>
                <a:sym typeface="Symbol"/>
              </a:rPr>
              <a:t>v</a:t>
            </a:r>
            <a:r>
              <a:rPr kumimoji="0" lang="en-US" b="0" i="0" u="none" strike="noStrike" cap="none" normalizeH="0" baseline="-30000" dirty="0" err="1" smtClean="0">
                <a:ln>
                  <a:noFill/>
                </a:ln>
                <a:solidFill>
                  <a:srgbClr val="273239"/>
                </a:solidFill>
                <a:effectLst/>
                <a:latin typeface="Bookman Old Style" pitchFamily="18" charset="0"/>
                <a:cs typeface="Arial" pitchFamily="34" charset="0"/>
              </a:rPr>
              <a:t>t</a:t>
            </a:r>
            <a:r>
              <a:rPr kumimoji="0" lang="en-US" b="0" i="0" u="none" strike="noStrike" cap="none" normalizeH="0" baseline="-30000" dirty="0" smtClean="0">
                <a:ln>
                  <a:noFill/>
                </a:ln>
                <a:solidFill>
                  <a:srgbClr val="273239"/>
                </a:solidFill>
                <a:effectLst/>
                <a:latin typeface="Bookman Old Style" pitchFamily="18" charset="0"/>
                <a:cs typeface="Arial" pitchFamily="34" charset="0"/>
              </a:rPr>
              <a:t> </a:t>
            </a:r>
            <a:r>
              <a:rPr kumimoji="0" lang="en-US" b="0" i="0" u="none" strike="noStrike" cap="none" normalizeH="0" baseline="0" dirty="0" smtClean="0">
                <a:ln>
                  <a:noFill/>
                </a:ln>
                <a:solidFill>
                  <a:srgbClr val="273239"/>
                </a:solidFill>
                <a:effectLst/>
                <a:latin typeface="Bookman Old Style" pitchFamily="18" charset="0"/>
                <a:cs typeface="Arial" pitchFamily="34" charset="0"/>
              </a:rPr>
              <a:t>= aggregate of gradients at time t [current] (initially, </a:t>
            </a:r>
            <a:r>
              <a:rPr kumimoji="0" lang="en-US" b="0" i="0" u="none" strike="noStrike" cap="none" normalizeH="0" baseline="0" dirty="0" err="1" smtClean="0">
                <a:ln>
                  <a:noFill/>
                </a:ln>
                <a:solidFill>
                  <a:srgbClr val="273239"/>
                </a:solidFill>
                <a:effectLst/>
                <a:latin typeface="Bookman Old Style" pitchFamily="18" charset="0"/>
                <a:cs typeface="Arial" pitchFamily="34" charset="0"/>
              </a:rPr>
              <a:t>v</a:t>
            </a:r>
            <a:r>
              <a:rPr kumimoji="0" lang="en-US" b="0" i="0" u="none" strike="noStrike" cap="none" normalizeH="0" baseline="-30000" dirty="0" err="1" smtClean="0">
                <a:ln>
                  <a:noFill/>
                </a:ln>
                <a:solidFill>
                  <a:srgbClr val="273239"/>
                </a:solidFill>
                <a:effectLst/>
                <a:latin typeface="Bookman Old Style" pitchFamily="18" charset="0"/>
                <a:cs typeface="Arial" pitchFamily="34" charset="0"/>
              </a:rPr>
              <a:t>t</a:t>
            </a:r>
            <a:r>
              <a:rPr kumimoji="0" lang="en-US" b="0" i="0" u="none" strike="noStrike" cap="none" normalizeH="0" baseline="0" dirty="0" smtClean="0">
                <a:ln>
                  <a:noFill/>
                </a:ln>
                <a:solidFill>
                  <a:srgbClr val="273239"/>
                </a:solidFill>
                <a:effectLst/>
                <a:latin typeface="Bookman Old Style" pitchFamily="18" charset="0"/>
                <a:cs typeface="Arial" pitchFamily="34" charset="0"/>
              </a:rPr>
              <a:t> =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Bookman Old Style" pitchFamily="18" charset="0"/>
                <a:cs typeface="Arial" pitchFamily="34" charset="0"/>
              </a:rPr>
              <a:t> v</a:t>
            </a:r>
            <a:r>
              <a:rPr kumimoji="0" lang="en-US" b="0" i="0" u="none" strike="noStrike" cap="none" normalizeH="0" baseline="-30000" dirty="0" smtClean="0">
                <a:ln>
                  <a:noFill/>
                </a:ln>
                <a:solidFill>
                  <a:srgbClr val="273239"/>
                </a:solidFill>
                <a:effectLst/>
                <a:latin typeface="Bookman Old Style" pitchFamily="18" charset="0"/>
                <a:cs typeface="Arial" pitchFamily="34" charset="0"/>
              </a:rPr>
              <a:t>t-1</a:t>
            </a:r>
            <a:r>
              <a:rPr kumimoji="0" lang="en-US" b="0" i="0" u="none" strike="noStrike" cap="none" normalizeH="0" baseline="0" dirty="0" smtClean="0">
                <a:ln>
                  <a:noFill/>
                </a:ln>
                <a:solidFill>
                  <a:srgbClr val="273239"/>
                </a:solidFill>
                <a:effectLst/>
                <a:latin typeface="Bookman Old Style" pitchFamily="18" charset="0"/>
                <a:cs typeface="Arial" pitchFamily="34" charset="0"/>
              </a:rPr>
              <a:t> = aggregate of gradients at time t-1 [previous]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Bookman Old Style" pitchFamily="18" charset="0"/>
                <a:cs typeface="Arial" pitchFamily="34" charset="0"/>
                <a:sym typeface="Symbol"/>
              </a:rPr>
              <a:t></a:t>
            </a:r>
            <a:r>
              <a:rPr kumimoji="0" lang="en-US" b="0" i="0" u="none" strike="noStrike" cap="none" normalizeH="0" baseline="-30000" dirty="0" smtClean="0">
                <a:ln>
                  <a:noFill/>
                </a:ln>
                <a:solidFill>
                  <a:srgbClr val="273239"/>
                </a:solidFill>
                <a:effectLst/>
                <a:latin typeface="Bookman Old Style" pitchFamily="18" charset="0"/>
                <a:cs typeface="Arial" pitchFamily="34" charset="0"/>
              </a:rPr>
              <a:t>t</a:t>
            </a:r>
            <a:r>
              <a:rPr kumimoji="0" lang="en-US" b="0" i="0" u="none" strike="noStrike" cap="none" normalizeH="0" baseline="0" dirty="0" smtClean="0">
                <a:ln>
                  <a:noFill/>
                </a:ln>
                <a:solidFill>
                  <a:srgbClr val="273239"/>
                </a:solidFill>
                <a:effectLst/>
                <a:latin typeface="Bookman Old Style" pitchFamily="18" charset="0"/>
                <a:cs typeface="Arial" pitchFamily="34" charset="0"/>
              </a:rPr>
              <a:t> = weights at time 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Bookman Old Style" pitchFamily="18" charset="0"/>
                <a:cs typeface="Arial" pitchFamily="34" charset="0"/>
                <a:sym typeface="Symbol"/>
              </a:rPr>
              <a:t></a:t>
            </a:r>
            <a:r>
              <a:rPr kumimoji="0" lang="en-US" b="0" i="0" u="none" strike="noStrike" cap="none" normalizeH="0" baseline="-30000" dirty="0" smtClean="0">
                <a:ln>
                  <a:noFill/>
                </a:ln>
                <a:solidFill>
                  <a:srgbClr val="273239"/>
                </a:solidFill>
                <a:effectLst/>
                <a:latin typeface="Bookman Old Style" pitchFamily="18" charset="0"/>
                <a:cs typeface="Arial" pitchFamily="34" charset="0"/>
              </a:rPr>
              <a:t>t+1 </a:t>
            </a:r>
            <a:r>
              <a:rPr kumimoji="0" lang="en-US" b="0" i="0" u="none" strike="noStrike" cap="none" normalizeH="0" baseline="0" dirty="0" smtClean="0">
                <a:ln>
                  <a:noFill/>
                </a:ln>
                <a:solidFill>
                  <a:srgbClr val="273239"/>
                </a:solidFill>
                <a:effectLst/>
                <a:latin typeface="Bookman Old Style" pitchFamily="18" charset="0"/>
                <a:cs typeface="Arial" pitchFamily="34" charset="0"/>
              </a:rPr>
              <a:t>= weights at time t+1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Bookman Old Style" pitchFamily="18" charset="0"/>
                <a:cs typeface="Arial" pitchFamily="34" charset="0"/>
                <a:sym typeface="Symbol"/>
              </a:rPr>
              <a:t></a:t>
            </a:r>
            <a:r>
              <a:rPr kumimoji="0" lang="en-US" b="0" i="0" u="none" strike="noStrike" cap="none" normalizeH="0" baseline="-30000" dirty="0" smtClean="0">
                <a:ln>
                  <a:noFill/>
                </a:ln>
                <a:solidFill>
                  <a:srgbClr val="273239"/>
                </a:solidFill>
                <a:effectLst/>
                <a:latin typeface="Bookman Old Style" pitchFamily="18" charset="0"/>
                <a:cs typeface="Arial" pitchFamily="34" charset="0"/>
              </a:rPr>
              <a:t> </a:t>
            </a:r>
            <a:r>
              <a:rPr kumimoji="0" lang="en-US" b="0" i="0" u="none" strike="noStrike" cap="none" normalizeH="0" baseline="0" dirty="0" smtClean="0">
                <a:ln>
                  <a:noFill/>
                </a:ln>
                <a:solidFill>
                  <a:srgbClr val="273239"/>
                </a:solidFill>
                <a:effectLst/>
                <a:latin typeface="Bookman Old Style" pitchFamily="18" charset="0"/>
                <a:cs typeface="Arial" pitchFamily="34" charset="0"/>
              </a:rPr>
              <a:t>= learning rate at time 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Bookman Old Style" pitchFamily="18" charset="0"/>
                <a:cs typeface="Arial" pitchFamily="34" charset="0"/>
              </a:rPr>
              <a:t>∂J = derivative of Loss Function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Bookman Old Style" pitchFamily="18" charset="0"/>
                <a:cs typeface="Arial" pitchFamily="34" charset="0"/>
              </a:rPr>
              <a:t>∂</a:t>
            </a:r>
            <a:r>
              <a:rPr kumimoji="0" lang="en-US" b="0" i="0" u="none" strike="noStrike" cap="none" normalizeH="0" baseline="0" dirty="0" smtClean="0">
                <a:ln>
                  <a:noFill/>
                </a:ln>
                <a:solidFill>
                  <a:srgbClr val="273239"/>
                </a:solidFill>
                <a:effectLst/>
                <a:latin typeface="Bookman Old Style" pitchFamily="18" charset="0"/>
                <a:cs typeface="Arial" pitchFamily="34" charset="0"/>
                <a:sym typeface="Symbol"/>
              </a:rPr>
              <a:t></a:t>
            </a:r>
            <a:r>
              <a:rPr kumimoji="0" lang="en-US" b="0" i="0" u="none" strike="noStrike" cap="none" normalizeH="0" baseline="-30000" dirty="0" smtClean="0">
                <a:ln>
                  <a:noFill/>
                </a:ln>
                <a:solidFill>
                  <a:srgbClr val="273239"/>
                </a:solidFill>
                <a:effectLst/>
                <a:latin typeface="Bookman Old Style" pitchFamily="18" charset="0"/>
                <a:cs typeface="Arial" pitchFamily="34" charset="0"/>
              </a:rPr>
              <a:t>t</a:t>
            </a:r>
            <a:r>
              <a:rPr kumimoji="0" lang="en-US" b="0" i="0" u="none" strike="noStrike" cap="none" normalizeH="0" baseline="0" dirty="0" smtClean="0">
                <a:ln>
                  <a:noFill/>
                </a:ln>
                <a:solidFill>
                  <a:srgbClr val="273239"/>
                </a:solidFill>
                <a:effectLst/>
                <a:latin typeface="Bookman Old Style" pitchFamily="18" charset="0"/>
                <a:cs typeface="Arial" pitchFamily="34" charset="0"/>
              </a:rPr>
              <a:t> = derivative of weights at time 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Bookman Old Style" pitchFamily="18" charset="0"/>
                <a:cs typeface="Arial" pitchFamily="34" charset="0"/>
              </a:rPr>
              <a:t> β = Moving average parameter (const, 0.9)</a:t>
            </a:r>
            <a:r>
              <a:rPr kumimoji="0" lang="en-US" b="0" i="0" u="none" strike="noStrike" cap="none" normalizeH="0" baseline="0" dirty="0" smtClean="0">
                <a:ln>
                  <a:noFill/>
                </a:ln>
                <a:solidFill>
                  <a:schemeClr val="tx1"/>
                </a:solidFill>
                <a:effectLst/>
                <a:latin typeface="Bookman Old Style" pitchFamily="18" charset="0"/>
                <a:cs typeface="Arial" pitchFamily="34" charset="0"/>
              </a:rPr>
              <a:t> </a:t>
            </a:r>
          </a:p>
        </p:txBody>
      </p:sp>
      <p:sp>
        <p:nvSpPr>
          <p:cNvPr id="16" name="Rectangle 8"/>
          <p:cNvSpPr>
            <a:spLocks noChangeArrowheads="1"/>
          </p:cNvSpPr>
          <p:nvPr/>
        </p:nvSpPr>
        <p:spPr bwMode="auto">
          <a:xfrm>
            <a:off x="6757917" y="3796351"/>
            <a:ext cx="4899546" cy="2215991"/>
          </a:xfrm>
          <a:prstGeom prst="rect">
            <a:avLst/>
          </a:prstGeom>
          <a:noFill/>
          <a:ln w="9525">
            <a:solidFill>
              <a:schemeClr val="accent6">
                <a:lumMod val="75000"/>
              </a:schemeClr>
            </a:solid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Bookman Old Style" pitchFamily="18" charset="0"/>
                <a:cs typeface="Arial" pitchFamily="34" charset="0"/>
                <a:sym typeface="Symbol"/>
              </a:rPr>
              <a:t></a:t>
            </a:r>
            <a:r>
              <a:rPr kumimoji="0" lang="en-US" b="0" i="0" u="none" strike="noStrike" cap="none" normalizeH="0" baseline="0" dirty="0" err="1" smtClean="0">
                <a:ln>
                  <a:noFill/>
                </a:ln>
                <a:solidFill>
                  <a:srgbClr val="273239"/>
                </a:solidFill>
                <a:effectLst/>
                <a:latin typeface="Bookman Old Style" pitchFamily="18" charset="0"/>
                <a:cs typeface="Arial" pitchFamily="34" charset="0"/>
                <a:sym typeface="Symbol"/>
              </a:rPr>
              <a:t>v</a:t>
            </a:r>
            <a:r>
              <a:rPr kumimoji="0" lang="en-US" b="0" i="0" u="none" strike="noStrike" cap="none" normalizeH="0" baseline="-30000" dirty="0" err="1" smtClean="0">
                <a:ln>
                  <a:noFill/>
                </a:ln>
                <a:solidFill>
                  <a:srgbClr val="273239"/>
                </a:solidFill>
                <a:effectLst/>
                <a:latin typeface="Bookman Old Style" pitchFamily="18" charset="0"/>
                <a:cs typeface="Arial" pitchFamily="34" charset="0"/>
              </a:rPr>
              <a:t>t</a:t>
            </a:r>
            <a:r>
              <a:rPr kumimoji="0" lang="en-US" b="0" i="0" u="none" strike="noStrike" cap="none" normalizeH="0" baseline="-30000" dirty="0" smtClean="0">
                <a:ln>
                  <a:noFill/>
                </a:ln>
                <a:solidFill>
                  <a:srgbClr val="273239"/>
                </a:solidFill>
                <a:effectLst/>
                <a:latin typeface="Bookman Old Style" pitchFamily="18" charset="0"/>
                <a:cs typeface="Arial" pitchFamily="34" charset="0"/>
              </a:rPr>
              <a:t> </a:t>
            </a:r>
            <a:r>
              <a:rPr kumimoji="0" lang="en-US" b="0" i="0" u="none" strike="noStrike" cap="none" normalizeH="0" baseline="0" dirty="0" smtClean="0">
                <a:ln>
                  <a:noFill/>
                </a:ln>
                <a:solidFill>
                  <a:srgbClr val="273239"/>
                </a:solidFill>
                <a:effectLst/>
                <a:latin typeface="Bookman Old Style" pitchFamily="18" charset="0"/>
                <a:cs typeface="Arial" pitchFamily="34" charset="0"/>
              </a:rPr>
              <a:t>= sum of square of past gradients at time t [current] (initially, </a:t>
            </a:r>
            <a:r>
              <a:rPr kumimoji="0" lang="en-US" b="0" i="0" u="none" strike="noStrike" cap="none" normalizeH="0" baseline="0" dirty="0" err="1" smtClean="0">
                <a:ln>
                  <a:noFill/>
                </a:ln>
                <a:solidFill>
                  <a:srgbClr val="273239"/>
                </a:solidFill>
                <a:effectLst/>
                <a:latin typeface="Bookman Old Style" pitchFamily="18" charset="0"/>
                <a:cs typeface="Arial" pitchFamily="34" charset="0"/>
              </a:rPr>
              <a:t>v</a:t>
            </a:r>
            <a:r>
              <a:rPr kumimoji="0" lang="en-US" b="0" i="0" u="none" strike="noStrike" cap="none" normalizeH="0" baseline="-30000" dirty="0" err="1" smtClean="0">
                <a:ln>
                  <a:noFill/>
                </a:ln>
                <a:solidFill>
                  <a:srgbClr val="273239"/>
                </a:solidFill>
                <a:effectLst/>
                <a:latin typeface="Bookman Old Style" pitchFamily="18" charset="0"/>
                <a:cs typeface="Arial" pitchFamily="34" charset="0"/>
              </a:rPr>
              <a:t>t</a:t>
            </a:r>
            <a:r>
              <a:rPr kumimoji="0" lang="en-US" b="0" i="0" u="none" strike="noStrike" cap="none" normalizeH="0" baseline="0" dirty="0" smtClean="0">
                <a:ln>
                  <a:noFill/>
                </a:ln>
                <a:solidFill>
                  <a:srgbClr val="273239"/>
                </a:solidFill>
                <a:effectLst/>
                <a:latin typeface="Bookman Old Style" pitchFamily="18" charset="0"/>
                <a:cs typeface="Arial" pitchFamily="34" charset="0"/>
              </a:rPr>
              <a:t> =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Bookman Old Style" pitchFamily="18" charset="0"/>
                <a:cs typeface="Arial" pitchFamily="34" charset="0"/>
              </a:rPr>
              <a:t> </a:t>
            </a:r>
            <a:r>
              <a:rPr kumimoji="0" lang="en-US" b="0" i="0" u="none" strike="noStrike" cap="none" normalizeH="0" baseline="0" dirty="0" smtClean="0">
                <a:ln>
                  <a:noFill/>
                </a:ln>
                <a:solidFill>
                  <a:srgbClr val="273239"/>
                </a:solidFill>
                <a:effectLst/>
                <a:latin typeface="Bookman Old Style" pitchFamily="18" charset="0"/>
                <a:cs typeface="Arial" pitchFamily="34" charset="0"/>
                <a:sym typeface="Symbol"/>
              </a:rPr>
              <a:t></a:t>
            </a:r>
            <a:r>
              <a:rPr kumimoji="0" lang="en-US" b="0" i="0" u="none" strike="noStrike" cap="none" normalizeH="0" baseline="-30000" dirty="0" smtClean="0">
                <a:ln>
                  <a:noFill/>
                </a:ln>
                <a:solidFill>
                  <a:srgbClr val="273239"/>
                </a:solidFill>
                <a:effectLst/>
                <a:latin typeface="Bookman Old Style" pitchFamily="18" charset="0"/>
                <a:cs typeface="Arial" pitchFamily="34" charset="0"/>
              </a:rPr>
              <a:t>t</a:t>
            </a:r>
            <a:r>
              <a:rPr kumimoji="0" lang="en-US" b="0" i="0" u="none" strike="noStrike" cap="none" normalizeH="0" baseline="0" dirty="0" smtClean="0">
                <a:ln>
                  <a:noFill/>
                </a:ln>
                <a:solidFill>
                  <a:srgbClr val="273239"/>
                </a:solidFill>
                <a:effectLst/>
                <a:latin typeface="Bookman Old Style" pitchFamily="18" charset="0"/>
                <a:cs typeface="Arial" pitchFamily="34" charset="0"/>
              </a:rPr>
              <a:t> = weights at time 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Bookman Old Style" pitchFamily="18" charset="0"/>
                <a:cs typeface="Arial" pitchFamily="34" charset="0"/>
                <a:sym typeface="Symbol"/>
              </a:rPr>
              <a:t></a:t>
            </a:r>
            <a:r>
              <a:rPr kumimoji="0" lang="en-US" b="0" i="0" u="none" strike="noStrike" cap="none" normalizeH="0" baseline="-30000" dirty="0" smtClean="0">
                <a:ln>
                  <a:noFill/>
                </a:ln>
                <a:solidFill>
                  <a:srgbClr val="273239"/>
                </a:solidFill>
                <a:effectLst/>
                <a:latin typeface="Bookman Old Style" pitchFamily="18" charset="0"/>
                <a:cs typeface="Arial" pitchFamily="34" charset="0"/>
              </a:rPr>
              <a:t>t+1 </a:t>
            </a:r>
            <a:r>
              <a:rPr kumimoji="0" lang="en-US" b="0" i="0" u="none" strike="noStrike" cap="none" normalizeH="0" baseline="0" dirty="0" smtClean="0">
                <a:ln>
                  <a:noFill/>
                </a:ln>
                <a:solidFill>
                  <a:srgbClr val="273239"/>
                </a:solidFill>
                <a:effectLst/>
                <a:latin typeface="Bookman Old Style" pitchFamily="18" charset="0"/>
                <a:cs typeface="Arial" pitchFamily="34" charset="0"/>
              </a:rPr>
              <a:t>= weights at time t+1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Bookman Old Style" pitchFamily="18" charset="0"/>
                <a:cs typeface="Arial" pitchFamily="34" charset="0"/>
                <a:sym typeface="Symbol"/>
              </a:rPr>
              <a:t></a:t>
            </a:r>
            <a:r>
              <a:rPr kumimoji="0" lang="en-US" b="0" i="0" u="none" strike="noStrike" cap="none" normalizeH="0" baseline="-30000" dirty="0" smtClean="0">
                <a:ln>
                  <a:noFill/>
                </a:ln>
                <a:solidFill>
                  <a:srgbClr val="273239"/>
                </a:solidFill>
                <a:effectLst/>
                <a:latin typeface="Bookman Old Style" pitchFamily="18" charset="0"/>
                <a:cs typeface="Arial" pitchFamily="34" charset="0"/>
              </a:rPr>
              <a:t> </a:t>
            </a:r>
            <a:r>
              <a:rPr kumimoji="0" lang="en-US" b="0" i="0" u="none" strike="noStrike" cap="none" normalizeH="0" baseline="0" dirty="0" smtClean="0">
                <a:ln>
                  <a:noFill/>
                </a:ln>
                <a:solidFill>
                  <a:srgbClr val="273239"/>
                </a:solidFill>
                <a:effectLst/>
                <a:latin typeface="Bookman Old Style" pitchFamily="18" charset="0"/>
                <a:cs typeface="Arial" pitchFamily="34" charset="0"/>
              </a:rPr>
              <a:t>= learning rate at time 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Bookman Old Style" pitchFamily="18" charset="0"/>
                <a:cs typeface="Arial" pitchFamily="34" charset="0"/>
              </a:rPr>
              <a:t>∂J = derivative of Loss Function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Bookman Old Style" pitchFamily="18" charset="0"/>
                <a:cs typeface="Arial" pitchFamily="34" charset="0"/>
              </a:rPr>
              <a:t>∂</a:t>
            </a:r>
            <a:r>
              <a:rPr kumimoji="0" lang="en-US" b="0" i="0" u="none" strike="noStrike" cap="none" normalizeH="0" baseline="0" dirty="0" smtClean="0">
                <a:ln>
                  <a:noFill/>
                </a:ln>
                <a:solidFill>
                  <a:srgbClr val="273239"/>
                </a:solidFill>
                <a:effectLst/>
                <a:latin typeface="Bookman Old Style" pitchFamily="18" charset="0"/>
                <a:cs typeface="Arial" pitchFamily="34" charset="0"/>
                <a:sym typeface="Symbol"/>
              </a:rPr>
              <a:t></a:t>
            </a:r>
            <a:r>
              <a:rPr kumimoji="0" lang="en-US" b="0" i="0" u="none" strike="noStrike" cap="none" normalizeH="0" baseline="-30000" dirty="0" smtClean="0">
                <a:ln>
                  <a:noFill/>
                </a:ln>
                <a:solidFill>
                  <a:srgbClr val="273239"/>
                </a:solidFill>
                <a:effectLst/>
                <a:latin typeface="Bookman Old Style" pitchFamily="18" charset="0"/>
                <a:cs typeface="Arial" pitchFamily="34" charset="0"/>
              </a:rPr>
              <a:t>t</a:t>
            </a:r>
            <a:r>
              <a:rPr kumimoji="0" lang="en-US" b="0" i="0" u="none" strike="noStrike" cap="none" normalizeH="0" baseline="0" dirty="0" smtClean="0">
                <a:ln>
                  <a:noFill/>
                </a:ln>
                <a:solidFill>
                  <a:srgbClr val="273239"/>
                </a:solidFill>
                <a:effectLst/>
                <a:latin typeface="Bookman Old Style" pitchFamily="18" charset="0"/>
                <a:cs typeface="Arial" pitchFamily="34" charset="0"/>
              </a:rPr>
              <a:t> = derivative of weights at time 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73239"/>
                </a:solidFill>
                <a:effectLst/>
                <a:latin typeface="Bookman Old Style" pitchFamily="18" charset="0"/>
                <a:cs typeface="Arial" pitchFamily="34" charset="0"/>
              </a:rPr>
              <a:t> β = Moving average parameter (const, 0.9)</a:t>
            </a:r>
            <a:r>
              <a:rPr kumimoji="0" lang="en-US" b="0" i="0" u="none" strike="noStrike" cap="none" normalizeH="0" baseline="0" dirty="0" smtClean="0">
                <a:ln>
                  <a:noFill/>
                </a:ln>
                <a:solidFill>
                  <a:schemeClr val="tx1"/>
                </a:solidFill>
                <a:effectLst/>
                <a:latin typeface="Bookman Old Style" pitchFamily="18" charset="0"/>
                <a:cs typeface="Arial" pitchFamily="34" charset="0"/>
              </a:rPr>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43</a:t>
            </a:fld>
            <a:endParaRPr lang="en-US"/>
          </a:p>
        </p:txBody>
      </p:sp>
      <p:sp>
        <p:nvSpPr>
          <p:cNvPr id="107522" name="AutoShape 2" descr="m_{t}=\beta_{1} m_{t-1}+\left(1-\beta_{1}\right)\left[\frac{\delta L}{\delta w_{t}}\right] v_{t}=\beta_{2} v_{t-1}+\left(1-\beta_{2}\right)\left[\frac{\delta L}{\delta w_{t}}\right]^{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107523" name="Object 3"/>
          <p:cNvGraphicFramePr>
            <a:graphicFrameLocks noChangeAspect="1"/>
          </p:cNvGraphicFramePr>
          <p:nvPr/>
        </p:nvGraphicFramePr>
        <p:xfrm>
          <a:off x="504825" y="573088"/>
          <a:ext cx="3138488" cy="928687"/>
        </p:xfrm>
        <a:graphic>
          <a:graphicData uri="http://schemas.openxmlformats.org/presentationml/2006/ole">
            <p:oleObj spid="_x0000_s107523" name="Equation" r:id="rId3" imgW="1460160" imgH="431640" progId="Equation.DSMT4">
              <p:embed/>
            </p:oleObj>
          </a:graphicData>
        </a:graphic>
      </p:graphicFrame>
      <p:graphicFrame>
        <p:nvGraphicFramePr>
          <p:cNvPr id="107524" name="Object 4"/>
          <p:cNvGraphicFramePr>
            <a:graphicFrameLocks noChangeAspect="1"/>
          </p:cNvGraphicFramePr>
          <p:nvPr/>
        </p:nvGraphicFramePr>
        <p:xfrm>
          <a:off x="4576405" y="532264"/>
          <a:ext cx="5547084" cy="1009200"/>
        </p:xfrm>
        <a:graphic>
          <a:graphicData uri="http://schemas.openxmlformats.org/presentationml/2006/ole">
            <p:oleObj spid="_x0000_s107524" name="Equation" r:id="rId4" imgW="2997000" imgH="545760" progId="Equation.DSMT4">
              <p:embed/>
            </p:oleObj>
          </a:graphicData>
        </a:graphic>
      </p:graphicFrame>
      <p:sp>
        <p:nvSpPr>
          <p:cNvPr id="107525" name="Rectangle 5"/>
          <p:cNvSpPr>
            <a:spLocks noChangeArrowheads="1"/>
          </p:cNvSpPr>
          <p:nvPr/>
        </p:nvSpPr>
        <p:spPr bwMode="auto">
          <a:xfrm>
            <a:off x="395785" y="1473958"/>
            <a:ext cx="10495128" cy="276999"/>
          </a:xfrm>
          <a:prstGeom prst="rect">
            <a:avLst/>
          </a:prstGeom>
          <a:noFill/>
          <a:ln w="9525">
            <a:solidFill>
              <a:schemeClr val="accent6">
                <a:lumMod val="75000"/>
              </a:schemeClr>
            </a:solid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273239"/>
                </a:solidFill>
                <a:effectLst/>
                <a:latin typeface="Bookman Old Style" pitchFamily="18" charset="0"/>
                <a:cs typeface="Arial" pitchFamily="34" charset="0"/>
              </a:rPr>
              <a:t>β</a:t>
            </a:r>
            <a:r>
              <a:rPr kumimoji="0" lang="en-US" b="1" i="0" u="none" strike="noStrike" cap="none" normalizeH="0" baseline="-30000" dirty="0" smtClean="0">
                <a:ln>
                  <a:noFill/>
                </a:ln>
                <a:solidFill>
                  <a:srgbClr val="273239"/>
                </a:solidFill>
                <a:effectLst/>
                <a:latin typeface="Bookman Old Style" pitchFamily="18" charset="0"/>
                <a:cs typeface="Arial" pitchFamily="34" charset="0"/>
              </a:rPr>
              <a:t>1 </a:t>
            </a:r>
            <a:r>
              <a:rPr kumimoji="0" lang="en-US" b="1" i="0" u="none" strike="noStrike" cap="none" normalizeH="0" baseline="0" dirty="0" smtClean="0">
                <a:ln>
                  <a:noFill/>
                </a:ln>
                <a:solidFill>
                  <a:srgbClr val="273239"/>
                </a:solidFill>
                <a:effectLst/>
                <a:latin typeface="Bookman Old Style" pitchFamily="18" charset="0"/>
                <a:cs typeface="Arial" pitchFamily="34" charset="0"/>
              </a:rPr>
              <a:t>&amp; β</a:t>
            </a:r>
            <a:r>
              <a:rPr kumimoji="0" lang="en-US" b="1" i="0" u="none" strike="noStrike" cap="none" normalizeH="0" baseline="-30000" dirty="0" smtClean="0">
                <a:ln>
                  <a:noFill/>
                </a:ln>
                <a:solidFill>
                  <a:srgbClr val="273239"/>
                </a:solidFill>
                <a:effectLst/>
                <a:latin typeface="Bookman Old Style" pitchFamily="18" charset="0"/>
                <a:cs typeface="Arial" pitchFamily="34" charset="0"/>
              </a:rPr>
              <a:t>2 </a:t>
            </a:r>
            <a:r>
              <a:rPr kumimoji="0" lang="en-US" b="1" i="0" u="none" strike="noStrike" cap="none" normalizeH="0" baseline="0" dirty="0" smtClean="0">
                <a:ln>
                  <a:noFill/>
                </a:ln>
                <a:solidFill>
                  <a:srgbClr val="273239"/>
                </a:solidFill>
                <a:effectLst/>
                <a:latin typeface="Bookman Old Style" pitchFamily="18" charset="0"/>
                <a:cs typeface="Arial" pitchFamily="34" charset="0"/>
              </a:rPr>
              <a:t>= </a:t>
            </a:r>
            <a:r>
              <a:rPr kumimoji="0" lang="en-US" b="0" i="0" u="none" strike="noStrike" cap="none" normalizeH="0" baseline="0" dirty="0" smtClean="0">
                <a:ln>
                  <a:noFill/>
                </a:ln>
                <a:solidFill>
                  <a:srgbClr val="273239"/>
                </a:solidFill>
                <a:effectLst/>
                <a:latin typeface="Bookman Old Style" pitchFamily="18" charset="0"/>
                <a:cs typeface="Arial" pitchFamily="34" charset="0"/>
              </a:rPr>
              <a:t>decay rates of average of gradients in the above two methods. (β</a:t>
            </a:r>
            <a:r>
              <a:rPr kumimoji="0" lang="en-US" b="0" i="0" u="none" strike="noStrike" cap="none" normalizeH="0" baseline="-30000" dirty="0" smtClean="0">
                <a:ln>
                  <a:noFill/>
                </a:ln>
                <a:solidFill>
                  <a:srgbClr val="273239"/>
                </a:solidFill>
                <a:effectLst/>
                <a:latin typeface="Bookman Old Style" pitchFamily="18" charset="0"/>
                <a:cs typeface="Arial" pitchFamily="34" charset="0"/>
              </a:rPr>
              <a:t>1</a:t>
            </a:r>
            <a:r>
              <a:rPr kumimoji="0" lang="en-US" b="0" i="0" u="none" strike="noStrike" cap="none" normalizeH="0" baseline="0" dirty="0" smtClean="0">
                <a:ln>
                  <a:noFill/>
                </a:ln>
                <a:solidFill>
                  <a:srgbClr val="273239"/>
                </a:solidFill>
                <a:effectLst/>
                <a:latin typeface="Bookman Old Style" pitchFamily="18" charset="0"/>
                <a:cs typeface="Arial" pitchFamily="34" charset="0"/>
              </a:rPr>
              <a:t> = 0.9 &amp; β</a:t>
            </a:r>
            <a:r>
              <a:rPr kumimoji="0" lang="en-US" b="0" i="0" u="none" strike="noStrike" cap="none" normalizeH="0" baseline="-30000" dirty="0" smtClean="0">
                <a:ln>
                  <a:noFill/>
                </a:ln>
                <a:solidFill>
                  <a:srgbClr val="273239"/>
                </a:solidFill>
                <a:effectLst/>
                <a:latin typeface="Bookman Old Style" pitchFamily="18" charset="0"/>
                <a:cs typeface="Arial" pitchFamily="34" charset="0"/>
              </a:rPr>
              <a:t>2 </a:t>
            </a:r>
            <a:r>
              <a:rPr kumimoji="0" lang="en-US" b="0" i="0" u="none" strike="noStrike" cap="none" normalizeH="0" baseline="0" dirty="0" smtClean="0">
                <a:ln>
                  <a:noFill/>
                </a:ln>
                <a:solidFill>
                  <a:srgbClr val="273239"/>
                </a:solidFill>
                <a:effectLst/>
                <a:latin typeface="Bookman Old Style" pitchFamily="18" charset="0"/>
                <a:cs typeface="Arial" pitchFamily="34" charset="0"/>
              </a:rPr>
              <a:t>= 0.999)</a:t>
            </a:r>
            <a:r>
              <a:rPr kumimoji="0" lang="en-US" b="0" i="0" u="none" strike="noStrike" cap="none" normalizeH="0" baseline="0" dirty="0" smtClean="0">
                <a:ln>
                  <a:noFill/>
                </a:ln>
                <a:solidFill>
                  <a:schemeClr val="tx1"/>
                </a:solidFill>
                <a:effectLst/>
                <a:latin typeface="Bookman Old Style" pitchFamily="18" charset="0"/>
                <a:cs typeface="Arial" pitchFamily="34" charset="0"/>
              </a:rPr>
              <a:t> </a:t>
            </a:r>
          </a:p>
        </p:txBody>
      </p:sp>
      <p:graphicFrame>
        <p:nvGraphicFramePr>
          <p:cNvPr id="107526" name="Object 6"/>
          <p:cNvGraphicFramePr>
            <a:graphicFrameLocks noChangeAspect="1"/>
          </p:cNvGraphicFramePr>
          <p:nvPr/>
        </p:nvGraphicFramePr>
        <p:xfrm>
          <a:off x="1487606" y="2065101"/>
          <a:ext cx="1437469" cy="922150"/>
        </p:xfrm>
        <a:graphic>
          <a:graphicData uri="http://schemas.openxmlformats.org/presentationml/2006/ole">
            <p:oleObj spid="_x0000_s107526" name="Equation" r:id="rId5" imgW="672840" imgH="431640" progId="Equation.DSMT4">
              <p:embed/>
            </p:oleObj>
          </a:graphicData>
        </a:graphic>
      </p:graphicFrame>
      <p:graphicFrame>
        <p:nvGraphicFramePr>
          <p:cNvPr id="107527" name="Object 7"/>
          <p:cNvGraphicFramePr>
            <a:graphicFrameLocks noChangeAspect="1"/>
          </p:cNvGraphicFramePr>
          <p:nvPr/>
        </p:nvGraphicFramePr>
        <p:xfrm>
          <a:off x="4234124" y="2060812"/>
          <a:ext cx="3084393" cy="1064525"/>
        </p:xfrm>
        <a:graphic>
          <a:graphicData uri="http://schemas.openxmlformats.org/presentationml/2006/ole">
            <p:oleObj spid="_x0000_s107527" name="Equation" r:id="rId6" imgW="1434960" imgH="495000" progId="Equation.DSMT4">
              <p:embed/>
            </p:oleObj>
          </a:graphicData>
        </a:graphic>
      </p:graphicFrame>
      <p:sp>
        <p:nvSpPr>
          <p:cNvPr id="11" name="Rectangle 10"/>
          <p:cNvSpPr/>
          <p:nvPr/>
        </p:nvSpPr>
        <p:spPr>
          <a:xfrm>
            <a:off x="327546" y="3158403"/>
            <a:ext cx="11423176" cy="646331"/>
          </a:xfrm>
          <a:prstGeom prst="rect">
            <a:avLst/>
          </a:prstGeom>
          <a:ln>
            <a:solidFill>
              <a:schemeClr val="accent6">
                <a:lumMod val="75000"/>
              </a:schemeClr>
            </a:solidFill>
          </a:ln>
        </p:spPr>
        <p:txBody>
          <a:bodyPr wrap="square">
            <a:spAutoFit/>
          </a:bodyPr>
          <a:lstStyle/>
          <a:p>
            <a:r>
              <a:rPr lang="en-US" dirty="0" smtClean="0">
                <a:latin typeface="Bookman Old Style" pitchFamily="18" charset="0"/>
              </a:rPr>
              <a:t>Intuitively, we are adapting to the gradient descent after every iteration so that it remains controlled and unbiased throughout the process, hence the name Adam. </a:t>
            </a:r>
            <a:endParaRPr lang="en-US" dirty="0">
              <a:latin typeface="Bookman Old Style" pitchFamily="18" charset="0"/>
            </a:endParaRPr>
          </a:p>
        </p:txBody>
      </p:sp>
      <p:sp>
        <p:nvSpPr>
          <p:cNvPr id="12" name="Rectangle 11"/>
          <p:cNvSpPr/>
          <p:nvPr/>
        </p:nvSpPr>
        <p:spPr>
          <a:xfrm>
            <a:off x="373039" y="3963622"/>
            <a:ext cx="11364036" cy="646331"/>
          </a:xfrm>
          <a:prstGeom prst="rect">
            <a:avLst/>
          </a:prstGeom>
        </p:spPr>
        <p:txBody>
          <a:bodyPr wrap="square">
            <a:spAutoFit/>
          </a:bodyPr>
          <a:lstStyle/>
          <a:p>
            <a:r>
              <a:rPr lang="en-US" dirty="0" smtClean="0">
                <a:latin typeface="Bookman Old Style" pitchFamily="18" charset="0"/>
              </a:rPr>
              <a:t>Now, instead of our normal weight parameters </a:t>
            </a:r>
            <a:r>
              <a:rPr lang="en-US" dirty="0" err="1" smtClean="0">
                <a:latin typeface="Bookman Old Style" pitchFamily="18" charset="0"/>
              </a:rPr>
              <a:t>v</a:t>
            </a:r>
            <a:r>
              <a:rPr lang="en-US" baseline="-25000" dirty="0" err="1" smtClean="0">
                <a:latin typeface="Bookman Old Style" pitchFamily="18" charset="0"/>
              </a:rPr>
              <a:t>t</a:t>
            </a:r>
            <a:r>
              <a:rPr lang="en-US" baseline="-25000" dirty="0" smtClean="0">
                <a:latin typeface="Bookman Old Style" pitchFamily="18" charset="0"/>
              </a:rPr>
              <a:t> </a:t>
            </a:r>
            <a:r>
              <a:rPr lang="en-US" dirty="0" smtClean="0">
                <a:latin typeface="Bookman Old Style" pitchFamily="18" charset="0"/>
              </a:rPr>
              <a:t>and </a:t>
            </a:r>
            <a:r>
              <a:rPr lang="en-US" dirty="0" smtClean="0">
                <a:latin typeface="Bookman Old Style" pitchFamily="18" charset="0"/>
              </a:rPr>
              <a:t>E[g](t)</a:t>
            </a:r>
            <a:r>
              <a:rPr lang="en-US" baseline="-25000" dirty="0" smtClean="0">
                <a:latin typeface="Bookman Old Style" pitchFamily="18" charset="0"/>
              </a:rPr>
              <a:t> </a:t>
            </a:r>
            <a:r>
              <a:rPr lang="en-US" dirty="0" smtClean="0">
                <a:latin typeface="Bookman Old Style" pitchFamily="18" charset="0"/>
              </a:rPr>
              <a:t>, we take the bias-corrected weight parameters </a:t>
            </a:r>
            <a:r>
              <a:rPr lang="en-US" dirty="0" smtClean="0">
                <a:latin typeface="Bookman Old Style" pitchFamily="18" charset="0"/>
              </a:rPr>
              <a:t>(</a:t>
            </a:r>
            <a:r>
              <a:rPr lang="en-US" dirty="0" err="1" smtClean="0">
                <a:latin typeface="Bookman Old Style" pitchFamily="18" charset="0"/>
              </a:rPr>
              <a:t>v</a:t>
            </a:r>
            <a:r>
              <a:rPr lang="en-US" baseline="-25000" dirty="0" err="1" smtClean="0">
                <a:latin typeface="Bookman Old Style" pitchFamily="18" charset="0"/>
              </a:rPr>
              <a:t>t</a:t>
            </a:r>
            <a:r>
              <a:rPr lang="en-US" baseline="-25000" dirty="0" smtClean="0">
                <a:latin typeface="Bookman Old Style" pitchFamily="18" charset="0"/>
              </a:rPr>
              <a:t> </a:t>
            </a:r>
            <a:r>
              <a:rPr lang="en-US" dirty="0" smtClean="0">
                <a:latin typeface="Bookman Old Style" pitchFamily="18" charset="0"/>
              </a:rPr>
              <a:t>hat)</a:t>
            </a:r>
            <a:r>
              <a:rPr lang="en-US" baseline="-25000" dirty="0" smtClean="0">
                <a:latin typeface="Bookman Old Style" pitchFamily="18" charset="0"/>
              </a:rPr>
              <a:t>t</a:t>
            </a:r>
            <a:r>
              <a:rPr lang="en-US" baseline="-25000" dirty="0" smtClean="0">
                <a:latin typeface="Bookman Old Style" pitchFamily="18" charset="0"/>
              </a:rPr>
              <a:t> </a:t>
            </a:r>
            <a:r>
              <a:rPr lang="en-US" dirty="0" smtClean="0">
                <a:latin typeface="Bookman Old Style" pitchFamily="18" charset="0"/>
              </a:rPr>
              <a:t>and </a:t>
            </a:r>
            <a:r>
              <a:rPr lang="en-US" dirty="0" smtClean="0">
                <a:latin typeface="Bookman Old Style" pitchFamily="18" charset="0"/>
              </a:rPr>
              <a:t>(</a:t>
            </a:r>
            <a:r>
              <a:rPr lang="en-US" dirty="0" smtClean="0">
                <a:latin typeface="Bookman Old Style" pitchFamily="18" charset="0"/>
              </a:rPr>
              <a:t>E[g](t)</a:t>
            </a:r>
            <a:r>
              <a:rPr lang="en-US" dirty="0" smtClean="0">
                <a:latin typeface="Bookman Old Style" pitchFamily="18" charset="0"/>
              </a:rPr>
              <a:t>)</a:t>
            </a:r>
            <a:r>
              <a:rPr lang="en-US" baseline="-25000" dirty="0" smtClean="0">
                <a:latin typeface="Bookman Old Style" pitchFamily="18" charset="0"/>
              </a:rPr>
              <a:t>t</a:t>
            </a:r>
            <a:r>
              <a:rPr lang="en-US" dirty="0" smtClean="0">
                <a:latin typeface="Bookman Old Style" pitchFamily="18" charset="0"/>
              </a:rPr>
              <a:t>. Putting them into our general equation, we get</a:t>
            </a:r>
            <a:endParaRPr lang="en-US" dirty="0">
              <a:latin typeface="Bookman Old Style" pitchFamily="18" charset="0"/>
            </a:endParaRPr>
          </a:p>
        </p:txBody>
      </p:sp>
      <p:graphicFrame>
        <p:nvGraphicFramePr>
          <p:cNvPr id="107528" name="Object 8"/>
          <p:cNvGraphicFramePr>
            <a:graphicFrameLocks noChangeAspect="1"/>
          </p:cNvGraphicFramePr>
          <p:nvPr/>
        </p:nvGraphicFramePr>
        <p:xfrm>
          <a:off x="2543175" y="4613275"/>
          <a:ext cx="3819525" cy="1228725"/>
        </p:xfrm>
        <a:graphic>
          <a:graphicData uri="http://schemas.openxmlformats.org/presentationml/2006/ole">
            <p:oleObj spid="_x0000_s107528" name="Equation" r:id="rId7" imgW="1790640" imgH="520560" progId="Equation.DSMT4">
              <p:embed/>
            </p:oleObj>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44</a:t>
            </a:fld>
            <a:endParaRPr lang="en-US"/>
          </a:p>
        </p:txBody>
      </p:sp>
      <p:sp>
        <p:nvSpPr>
          <p:cNvPr id="4" name="Rectangle 3"/>
          <p:cNvSpPr/>
          <p:nvPr/>
        </p:nvSpPr>
        <p:spPr>
          <a:xfrm>
            <a:off x="359391" y="415204"/>
            <a:ext cx="9985612" cy="646331"/>
          </a:xfrm>
          <a:prstGeom prst="rect">
            <a:avLst/>
          </a:prstGeom>
          <a:ln>
            <a:solidFill>
              <a:schemeClr val="accent6">
                <a:lumMod val="75000"/>
              </a:schemeClr>
            </a:solidFill>
          </a:ln>
        </p:spPr>
        <p:txBody>
          <a:bodyPr wrap="square">
            <a:spAutoFit/>
          </a:bodyPr>
          <a:lstStyle/>
          <a:p>
            <a:r>
              <a:rPr lang="en-US" dirty="0" smtClean="0">
                <a:latin typeface="Bookman Old Style" pitchFamily="18" charset="0"/>
              </a:rPr>
              <a:t>Adam Optimizer inherits the strengths or the positive attributes of the above two methods and builds upon them to give a more optimized gradient descent. </a:t>
            </a:r>
            <a:endParaRPr lang="en-US" dirty="0">
              <a:latin typeface="Bookman Old Style" pitchFamily="18" charset="0"/>
            </a:endParaRPr>
          </a:p>
        </p:txBody>
      </p:sp>
      <p:pic>
        <p:nvPicPr>
          <p:cNvPr id="106498" name="Picture 2" descr="Lightbox"/>
          <p:cNvPicPr>
            <a:picLocks noChangeAspect="1" noChangeArrowheads="1"/>
          </p:cNvPicPr>
          <p:nvPr/>
        </p:nvPicPr>
        <p:blipFill>
          <a:blip r:embed="rId2"/>
          <a:srcRect/>
          <a:stretch>
            <a:fillRect/>
          </a:stretch>
        </p:blipFill>
        <p:spPr bwMode="auto">
          <a:xfrm>
            <a:off x="551360" y="1439837"/>
            <a:ext cx="4061583" cy="4305565"/>
          </a:xfrm>
          <a:prstGeom prst="rect">
            <a:avLst/>
          </a:prstGeom>
          <a:noFill/>
          <a:ln>
            <a:solidFill>
              <a:schemeClr val="accent6">
                <a:lumMod val="75000"/>
              </a:schemeClr>
            </a:solidFill>
          </a:ln>
        </p:spPr>
      </p:pic>
      <p:sp>
        <p:nvSpPr>
          <p:cNvPr id="6" name="Rectangle 5"/>
          <p:cNvSpPr/>
          <p:nvPr/>
        </p:nvSpPr>
        <p:spPr>
          <a:xfrm>
            <a:off x="4972334" y="1120844"/>
            <a:ext cx="6096000" cy="2031325"/>
          </a:xfrm>
          <a:prstGeom prst="rect">
            <a:avLst/>
          </a:prstGeom>
          <a:ln>
            <a:solidFill>
              <a:schemeClr val="accent6">
                <a:lumMod val="75000"/>
              </a:schemeClr>
            </a:solidFill>
          </a:ln>
        </p:spPr>
        <p:txBody>
          <a:bodyPr>
            <a:spAutoFit/>
          </a:bodyPr>
          <a:lstStyle/>
          <a:p>
            <a:r>
              <a:rPr lang="en-US" dirty="0" smtClean="0">
                <a:latin typeface="Bookman Old Style" pitchFamily="18" charset="0"/>
              </a:rPr>
              <a:t>We </a:t>
            </a:r>
            <a:r>
              <a:rPr lang="en-US" dirty="0" smtClean="0">
                <a:latin typeface="Bookman Old Style" pitchFamily="18" charset="0"/>
              </a:rPr>
              <a:t>control the rate of gradient descent in such a way that there is minimum oscillation when it reaches the global minimum while taking big enough steps (step-size) so as to pass the local minima hurdles along the way. Hence, combining the features of the above methods to reach the global minimum efficiently. </a:t>
            </a:r>
            <a:endParaRPr lang="en-US" dirty="0">
              <a:latin typeface="Bookman Old Style"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52297" y="1337542"/>
            <a:ext cx="10068560" cy="3416320"/>
          </a:xfrm>
          <a:prstGeom prst="rect">
            <a:avLst/>
          </a:prstGeom>
          <a:ln>
            <a:solidFill>
              <a:schemeClr val="accent6">
                <a:lumMod val="75000"/>
              </a:schemeClr>
            </a:solidFill>
          </a:ln>
        </p:spPr>
        <p:txBody>
          <a:bodyPr wrap="square">
            <a:spAutoFit/>
          </a:bodyPr>
          <a:lstStyle/>
          <a:p>
            <a:pPr marL="285750" indent="-285750" algn="just">
              <a:buFont typeface="Arial" panose="020B0604020202020204" pitchFamily="34" charset="0"/>
              <a:buChar char="•"/>
            </a:pPr>
            <a:r>
              <a:rPr lang="en-IN" dirty="0">
                <a:latin typeface="Bookman Old Style" pitchFamily="18" charset="0"/>
              </a:rPr>
              <a:t>The name “Adam” derives </a:t>
            </a:r>
            <a:r>
              <a:rPr lang="en-IN" dirty="0" smtClean="0">
                <a:latin typeface="Bookman Old Style" pitchFamily="18" charset="0"/>
              </a:rPr>
              <a:t>from the </a:t>
            </a:r>
            <a:r>
              <a:rPr lang="en-IN" dirty="0">
                <a:latin typeface="Bookman Old Style" pitchFamily="18" charset="0"/>
              </a:rPr>
              <a:t>phrase “adaptive moments</a:t>
            </a:r>
            <a:r>
              <a:rPr lang="en-IN" dirty="0" smtClean="0">
                <a:latin typeface="Bookman Old Style" pitchFamily="18" charset="0"/>
              </a:rPr>
              <a:t>.”</a:t>
            </a:r>
          </a:p>
          <a:p>
            <a:pPr marL="285750" indent="-285750" algn="just">
              <a:buFont typeface="Arial" panose="020B0604020202020204" pitchFamily="34" charset="0"/>
              <a:buChar char="•"/>
            </a:pPr>
            <a:r>
              <a:rPr lang="en-US" dirty="0" smtClean="0">
                <a:latin typeface="Bookman Old Style" pitchFamily="18" charset="0"/>
              </a:rPr>
              <a:t>In </a:t>
            </a:r>
            <a:r>
              <a:rPr lang="en-US" dirty="0">
                <a:latin typeface="Bookman Old Style" pitchFamily="18" charset="0"/>
              </a:rPr>
              <a:t>Adam, momentum is </a:t>
            </a:r>
            <a:r>
              <a:rPr lang="en-US" dirty="0" smtClean="0">
                <a:latin typeface="Bookman Old Style" pitchFamily="18" charset="0"/>
              </a:rPr>
              <a:t>incorporated directly </a:t>
            </a:r>
            <a:r>
              <a:rPr lang="en-US" dirty="0">
                <a:latin typeface="Bookman Old Style" pitchFamily="18" charset="0"/>
              </a:rPr>
              <a:t>as an estimate of the first order moment (with exponential weighting) </a:t>
            </a:r>
            <a:r>
              <a:rPr lang="en-US" dirty="0" smtClean="0">
                <a:latin typeface="Bookman Old Style" pitchFamily="18" charset="0"/>
              </a:rPr>
              <a:t>of </a:t>
            </a:r>
            <a:r>
              <a:rPr lang="en-IN" dirty="0" smtClean="0">
                <a:latin typeface="Bookman Old Style" pitchFamily="18" charset="0"/>
              </a:rPr>
              <a:t>the gradient</a:t>
            </a:r>
          </a:p>
          <a:p>
            <a:pPr marL="285750" indent="-285750" algn="just">
              <a:buFont typeface="Arial" panose="020B0604020202020204" pitchFamily="34" charset="0"/>
              <a:buChar char="•"/>
            </a:pPr>
            <a:r>
              <a:rPr lang="en-IN" dirty="0">
                <a:latin typeface="Bookman Old Style" pitchFamily="18" charset="0"/>
              </a:rPr>
              <a:t>Adam </a:t>
            </a:r>
            <a:r>
              <a:rPr lang="en-IN" dirty="0" smtClean="0">
                <a:latin typeface="Bookman Old Style" pitchFamily="18" charset="0"/>
              </a:rPr>
              <a:t>includes </a:t>
            </a:r>
            <a:r>
              <a:rPr lang="en-US" dirty="0" smtClean="0">
                <a:latin typeface="Bookman Old Style" pitchFamily="18" charset="0"/>
              </a:rPr>
              <a:t>bias </a:t>
            </a:r>
            <a:r>
              <a:rPr lang="en-US" dirty="0">
                <a:latin typeface="Bookman Old Style" pitchFamily="18" charset="0"/>
              </a:rPr>
              <a:t>corrections to the estimates of both the first-order moments (the </a:t>
            </a:r>
            <a:r>
              <a:rPr lang="en-US" dirty="0" smtClean="0">
                <a:latin typeface="Bookman Old Style" pitchFamily="18" charset="0"/>
              </a:rPr>
              <a:t>momentum term</a:t>
            </a:r>
            <a:r>
              <a:rPr lang="en-US" dirty="0">
                <a:latin typeface="Bookman Old Style" pitchFamily="18" charset="0"/>
              </a:rPr>
              <a:t>) and the (</a:t>
            </a:r>
            <a:r>
              <a:rPr lang="en-US" dirty="0" err="1">
                <a:latin typeface="Bookman Old Style" pitchFamily="18" charset="0"/>
              </a:rPr>
              <a:t>uncentered</a:t>
            </a:r>
            <a:r>
              <a:rPr lang="en-US" dirty="0">
                <a:latin typeface="Bookman Old Style" pitchFamily="18" charset="0"/>
              </a:rPr>
              <a:t>) second-order moments to account for their </a:t>
            </a:r>
            <a:r>
              <a:rPr lang="en-US" dirty="0" smtClean="0">
                <a:latin typeface="Bookman Old Style" pitchFamily="18" charset="0"/>
              </a:rPr>
              <a:t>initialization at </a:t>
            </a:r>
            <a:r>
              <a:rPr lang="en-US" dirty="0">
                <a:latin typeface="Bookman Old Style" pitchFamily="18" charset="0"/>
              </a:rPr>
              <a:t>the </a:t>
            </a:r>
            <a:r>
              <a:rPr lang="en-US" dirty="0" smtClean="0">
                <a:latin typeface="Bookman Old Style" pitchFamily="18" charset="0"/>
              </a:rPr>
              <a:t>origin. </a:t>
            </a:r>
          </a:p>
          <a:p>
            <a:pPr marL="285750" indent="-285750" algn="just">
              <a:buFont typeface="Arial" panose="020B0604020202020204" pitchFamily="34" charset="0"/>
              <a:buChar char="•"/>
            </a:pPr>
            <a:r>
              <a:rPr lang="en-US" dirty="0" err="1" smtClean="0">
                <a:latin typeface="Bookman Old Style" pitchFamily="18" charset="0"/>
              </a:rPr>
              <a:t>RMSProp</a:t>
            </a:r>
            <a:r>
              <a:rPr lang="en-US" dirty="0" smtClean="0">
                <a:latin typeface="Bookman Old Style" pitchFamily="18" charset="0"/>
              </a:rPr>
              <a:t> </a:t>
            </a:r>
            <a:r>
              <a:rPr lang="en-US" dirty="0">
                <a:latin typeface="Bookman Old Style" pitchFamily="18" charset="0"/>
              </a:rPr>
              <a:t>also incorporates an estimate of </a:t>
            </a:r>
            <a:r>
              <a:rPr lang="en-US" dirty="0" smtClean="0">
                <a:latin typeface="Bookman Old Style" pitchFamily="18" charset="0"/>
              </a:rPr>
              <a:t>the (</a:t>
            </a:r>
            <a:r>
              <a:rPr lang="en-US" dirty="0" err="1">
                <a:latin typeface="Bookman Old Style" pitchFamily="18" charset="0"/>
              </a:rPr>
              <a:t>uncentered</a:t>
            </a:r>
            <a:r>
              <a:rPr lang="en-US" dirty="0">
                <a:latin typeface="Bookman Old Style" pitchFamily="18" charset="0"/>
              </a:rPr>
              <a:t>) second-order moment, however it lacks the correction factor. </a:t>
            </a:r>
            <a:endParaRPr lang="en-US" dirty="0" smtClean="0">
              <a:latin typeface="Bookman Old Style" pitchFamily="18" charset="0"/>
            </a:endParaRPr>
          </a:p>
          <a:p>
            <a:pPr marL="285750" indent="-285750" algn="just">
              <a:buFont typeface="Arial" panose="020B0604020202020204" pitchFamily="34" charset="0"/>
              <a:buChar char="•"/>
            </a:pPr>
            <a:r>
              <a:rPr lang="en-US" dirty="0" smtClean="0">
                <a:latin typeface="Bookman Old Style" pitchFamily="18" charset="0"/>
              </a:rPr>
              <a:t>Thus, unlike </a:t>
            </a:r>
            <a:r>
              <a:rPr lang="en-US" dirty="0">
                <a:latin typeface="Bookman Old Style" pitchFamily="18" charset="0"/>
              </a:rPr>
              <a:t>in Adam, the </a:t>
            </a:r>
            <a:r>
              <a:rPr lang="en-US" dirty="0" err="1">
                <a:latin typeface="Bookman Old Style" pitchFamily="18" charset="0"/>
              </a:rPr>
              <a:t>RMSProp</a:t>
            </a:r>
            <a:r>
              <a:rPr lang="en-US" dirty="0">
                <a:latin typeface="Bookman Old Style" pitchFamily="18" charset="0"/>
              </a:rPr>
              <a:t> second-order moment estimate may have high </a:t>
            </a:r>
            <a:r>
              <a:rPr lang="en-US" dirty="0" smtClean="0">
                <a:latin typeface="Bookman Old Style" pitchFamily="18" charset="0"/>
              </a:rPr>
              <a:t>bias early </a:t>
            </a:r>
            <a:r>
              <a:rPr lang="en-US" dirty="0">
                <a:latin typeface="Bookman Old Style" pitchFamily="18" charset="0"/>
              </a:rPr>
              <a:t>in training. </a:t>
            </a:r>
            <a:endParaRPr lang="en-US" dirty="0" smtClean="0">
              <a:latin typeface="Bookman Old Style" pitchFamily="18" charset="0"/>
            </a:endParaRPr>
          </a:p>
          <a:p>
            <a:pPr marL="285750" indent="-285750" algn="just">
              <a:buFont typeface="Arial" panose="020B0604020202020204" pitchFamily="34" charset="0"/>
              <a:buChar char="•"/>
            </a:pPr>
            <a:r>
              <a:rPr lang="en-US" dirty="0" smtClean="0">
                <a:latin typeface="Bookman Old Style" pitchFamily="18" charset="0"/>
              </a:rPr>
              <a:t>Adam </a:t>
            </a:r>
            <a:r>
              <a:rPr lang="en-US" dirty="0">
                <a:latin typeface="Bookman Old Style" pitchFamily="18" charset="0"/>
              </a:rPr>
              <a:t>is generally regarded as being fairly robust to the </a:t>
            </a:r>
            <a:r>
              <a:rPr lang="en-US" dirty="0" smtClean="0">
                <a:latin typeface="Bookman Old Style" pitchFamily="18" charset="0"/>
              </a:rPr>
              <a:t>choice of </a:t>
            </a:r>
            <a:r>
              <a:rPr lang="en-US" dirty="0" err="1">
                <a:latin typeface="Bookman Old Style" pitchFamily="18" charset="0"/>
              </a:rPr>
              <a:t>hyperparameters</a:t>
            </a:r>
            <a:r>
              <a:rPr lang="en-US" dirty="0">
                <a:latin typeface="Bookman Old Style" pitchFamily="18" charset="0"/>
              </a:rPr>
              <a:t>, though the learning rate sometimes needs to be changed </a:t>
            </a:r>
            <a:r>
              <a:rPr lang="en-US" dirty="0" smtClean="0">
                <a:latin typeface="Bookman Old Style" pitchFamily="18" charset="0"/>
              </a:rPr>
              <a:t>from </a:t>
            </a:r>
            <a:r>
              <a:rPr lang="en-IN" dirty="0" smtClean="0">
                <a:latin typeface="Bookman Old Style" pitchFamily="18" charset="0"/>
              </a:rPr>
              <a:t>the </a:t>
            </a:r>
            <a:r>
              <a:rPr lang="en-IN" dirty="0">
                <a:latin typeface="Bookman Old Style" pitchFamily="18" charset="0"/>
              </a:rPr>
              <a:t>suggested default.</a:t>
            </a:r>
          </a:p>
        </p:txBody>
      </p:sp>
    </p:spTree>
    <p:extLst>
      <p:ext uri="{BB962C8B-B14F-4D97-AF65-F5344CB8AC3E}">
        <p14:creationId xmlns="" xmlns:p14="http://schemas.microsoft.com/office/powerpoint/2010/main" val="125485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 xmlns:p14="http://schemas.microsoft.com/office/powerpoint/2010/main" val="1759150410"/>
              </p:ext>
            </p:extLst>
          </p:nvPr>
        </p:nvGraphicFramePr>
        <p:xfrm>
          <a:off x="334223" y="318608"/>
          <a:ext cx="8560481" cy="370840"/>
        </p:xfrm>
        <a:graphic>
          <a:graphicData uri="http://schemas.openxmlformats.org/drawingml/2006/table">
            <a:tbl>
              <a:tblPr firstRow="1" bandRow="1">
                <a:tableStyleId>{5C22544A-7EE6-4342-B048-85BDC9FD1C3A}</a:tableStyleId>
              </a:tblPr>
              <a:tblGrid>
                <a:gridCol w="8560481"/>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dirty="0" smtClean="0">
                          <a:solidFill>
                            <a:srgbClr val="210CBA"/>
                          </a:solidFill>
                          <a:latin typeface="Arial" panose="020B0604020202020204" pitchFamily="34" charset="0"/>
                          <a:cs typeface="Arial" panose="020B0604020202020204" pitchFamily="34" charset="0"/>
                        </a:rPr>
                        <a:t>Optimization for Training Deep Models </a:t>
                      </a:r>
                      <a:r>
                        <a:rPr lang="en-IN" sz="1800" b="0" dirty="0" smtClean="0">
                          <a:solidFill>
                            <a:schemeClr val="tx1"/>
                          </a:solidFill>
                          <a:latin typeface="Arial" panose="020B0604020202020204" pitchFamily="34" charset="0"/>
                          <a:cs typeface="Arial" panose="020B0604020202020204" pitchFamily="34" charset="0"/>
                        </a:rPr>
                        <a:t>|</a:t>
                      </a:r>
                      <a:endParaRPr lang="en-IN" sz="1800" b="0" dirty="0" smtClean="0">
                        <a:solidFill>
                          <a:srgbClr val="FF0066"/>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 name="Rectangle 2"/>
          <p:cNvSpPr/>
          <p:nvPr/>
        </p:nvSpPr>
        <p:spPr>
          <a:xfrm>
            <a:off x="4422166" y="318608"/>
            <a:ext cx="4726538" cy="369332"/>
          </a:xfrm>
          <a:prstGeom prst="rect">
            <a:avLst/>
          </a:prstGeom>
        </p:spPr>
        <p:txBody>
          <a:bodyPr wrap="square">
            <a:spAutoFit/>
          </a:bodyPr>
          <a:lstStyle/>
          <a:p>
            <a:r>
              <a:rPr lang="en-US" dirty="0">
                <a:solidFill>
                  <a:srgbClr val="FF0066"/>
                </a:solidFill>
                <a:latin typeface="Arial" panose="020B0604020202020204" pitchFamily="34" charset="0"/>
                <a:cs typeface="Arial" panose="020B0604020202020204" pitchFamily="34" charset="0"/>
              </a:rPr>
              <a:t>Choosing the Right </a:t>
            </a:r>
            <a:r>
              <a:rPr lang="en-US" dirty="0" smtClean="0">
                <a:solidFill>
                  <a:srgbClr val="FF0066"/>
                </a:solidFill>
                <a:latin typeface="Arial" panose="020B0604020202020204" pitchFamily="34" charset="0"/>
                <a:cs typeface="Arial" panose="020B0604020202020204" pitchFamily="34" charset="0"/>
              </a:rPr>
              <a:t>Optimization </a:t>
            </a:r>
            <a:r>
              <a:rPr lang="en-US" dirty="0">
                <a:solidFill>
                  <a:srgbClr val="FF0066"/>
                </a:solidFill>
                <a:latin typeface="Arial" panose="020B0604020202020204" pitchFamily="34" charset="0"/>
                <a:cs typeface="Arial" panose="020B0604020202020204" pitchFamily="34" charset="0"/>
              </a:rPr>
              <a:t>Algorithm</a:t>
            </a:r>
            <a:endParaRPr lang="en-IN" dirty="0"/>
          </a:p>
        </p:txBody>
      </p:sp>
      <p:sp>
        <p:nvSpPr>
          <p:cNvPr id="5" name="Rectangle 4"/>
          <p:cNvSpPr/>
          <p:nvPr/>
        </p:nvSpPr>
        <p:spPr>
          <a:xfrm>
            <a:off x="624464" y="1110586"/>
            <a:ext cx="9001760" cy="1631216"/>
          </a:xfrm>
          <a:prstGeom prst="rect">
            <a:avLst/>
          </a:prstGeom>
        </p:spPr>
        <p:txBody>
          <a:bodyPr wrap="square">
            <a:spAutoFit/>
          </a:bodyPr>
          <a:lstStyle/>
          <a:p>
            <a:pPr marL="342900" indent="-342900" algn="just">
              <a:buFont typeface="Arial" panose="020B0604020202020204" pitchFamily="34" charset="0"/>
              <a:buChar char="•"/>
            </a:pPr>
            <a:r>
              <a:rPr lang="en-US" sz="2000" dirty="0"/>
              <a:t>Currently, the most popular optimization algorithms actively in use include SGD, SGD with momentum, </a:t>
            </a:r>
            <a:r>
              <a:rPr lang="en-US" sz="2000" dirty="0" err="1"/>
              <a:t>RMSProp</a:t>
            </a:r>
            <a:r>
              <a:rPr lang="en-US" sz="2000" dirty="0"/>
              <a:t>, </a:t>
            </a:r>
            <a:r>
              <a:rPr lang="en-US" sz="2000" dirty="0" err="1"/>
              <a:t>RMSProp</a:t>
            </a:r>
            <a:r>
              <a:rPr lang="en-US" sz="2000" dirty="0"/>
              <a:t> with momentum, Adam, and </a:t>
            </a:r>
            <a:r>
              <a:rPr lang="en-US" sz="2000" dirty="0" err="1"/>
              <a:t>AdaDelta</a:t>
            </a:r>
            <a:r>
              <a:rPr lang="en-US" sz="2000" dirty="0"/>
              <a:t>. </a:t>
            </a:r>
            <a:endParaRPr lang="en-US" sz="2000" dirty="0" smtClean="0"/>
          </a:p>
          <a:p>
            <a:pPr marL="342900" indent="-342900" algn="just">
              <a:buFont typeface="Arial" panose="020B0604020202020204" pitchFamily="34" charset="0"/>
              <a:buChar char="•"/>
            </a:pPr>
            <a:r>
              <a:rPr lang="en-US" sz="2000" dirty="0" smtClean="0"/>
              <a:t>The </a:t>
            </a:r>
            <a:r>
              <a:rPr lang="en-US" sz="2000" dirty="0"/>
              <a:t>choice depends largely on the user’s familiarity with the algorithm (for ease of </a:t>
            </a:r>
            <a:r>
              <a:rPr lang="en-US" sz="2000" dirty="0" err="1"/>
              <a:t>hyperparameter</a:t>
            </a:r>
            <a:r>
              <a:rPr lang="en-US" sz="2000" dirty="0"/>
              <a:t> tuning</a:t>
            </a:r>
            <a:r>
              <a:rPr lang="en-US" sz="2000" dirty="0" smtClean="0"/>
              <a:t>)</a:t>
            </a:r>
            <a:endParaRPr lang="en-US" sz="2000" dirty="0"/>
          </a:p>
        </p:txBody>
      </p:sp>
    </p:spTree>
    <p:extLst>
      <p:ext uri="{BB962C8B-B14F-4D97-AF65-F5344CB8AC3E}">
        <p14:creationId xmlns="" xmlns:p14="http://schemas.microsoft.com/office/powerpoint/2010/main" val="27043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5</a:t>
            </a:fld>
            <a:endParaRPr lang="en-US"/>
          </a:p>
        </p:txBody>
      </p:sp>
      <p:sp>
        <p:nvSpPr>
          <p:cNvPr id="4" name="Rectangle 3"/>
          <p:cNvSpPr/>
          <p:nvPr/>
        </p:nvSpPr>
        <p:spPr>
          <a:xfrm>
            <a:off x="453213" y="405600"/>
            <a:ext cx="6715300" cy="523220"/>
          </a:xfrm>
          <a:prstGeom prst="rect">
            <a:avLst/>
          </a:prstGeom>
          <a:ln w="38100">
            <a:solidFill>
              <a:schemeClr val="accent6">
                <a:lumMod val="75000"/>
              </a:schemeClr>
            </a:solidFill>
          </a:ln>
        </p:spPr>
        <p:txBody>
          <a:bodyPr wrap="none">
            <a:spAutoFit/>
          </a:bodyPr>
          <a:lstStyle/>
          <a:p>
            <a:r>
              <a:rPr lang="en-IN" sz="2800" b="1" dirty="0" smtClean="0">
                <a:latin typeface="Bookman Old Style" pitchFamily="18" charset="0"/>
              </a:rPr>
              <a:t>Convex and Non-Convex Functions</a:t>
            </a:r>
            <a:endParaRPr lang="en-US" sz="2800" b="1" dirty="0">
              <a:latin typeface="Bookman Old Style" pitchFamily="18" charset="0"/>
            </a:endParaRPr>
          </a:p>
        </p:txBody>
      </p:sp>
      <p:sp>
        <p:nvSpPr>
          <p:cNvPr id="5" name="Rectangle 4"/>
          <p:cNvSpPr/>
          <p:nvPr/>
        </p:nvSpPr>
        <p:spPr>
          <a:xfrm>
            <a:off x="468572" y="1167853"/>
            <a:ext cx="8293291" cy="400110"/>
          </a:xfrm>
          <a:prstGeom prst="rect">
            <a:avLst/>
          </a:prstGeom>
        </p:spPr>
        <p:txBody>
          <a:bodyPr wrap="square">
            <a:spAutoFit/>
          </a:bodyPr>
          <a:lstStyle/>
          <a:p>
            <a:pPr>
              <a:buFont typeface="Wingdings" panose="05000000000000000000" pitchFamily="2" charset="2"/>
              <a:buChar char="§"/>
            </a:pPr>
            <a:r>
              <a:rPr lang="en-IN" dirty="0" smtClean="0">
                <a:latin typeface="Abadi Extra Light" panose="020B0204020104020204" pitchFamily="34" charset="0"/>
              </a:rPr>
              <a:t> </a:t>
            </a:r>
            <a:r>
              <a:rPr lang="en-IN" sz="2000" dirty="0" smtClean="0">
                <a:latin typeface="Bookman Old Style" pitchFamily="18" charset="0"/>
              </a:rPr>
              <a:t>A function being optimized can be either </a:t>
            </a:r>
            <a:r>
              <a:rPr lang="en-IN" sz="2000" dirty="0" smtClean="0">
                <a:solidFill>
                  <a:srgbClr val="0000FF"/>
                </a:solidFill>
                <a:latin typeface="Bookman Old Style" pitchFamily="18" charset="0"/>
              </a:rPr>
              <a:t>convex</a:t>
            </a:r>
            <a:r>
              <a:rPr lang="en-IN" sz="2000" dirty="0" smtClean="0">
                <a:latin typeface="Bookman Old Style" pitchFamily="18" charset="0"/>
              </a:rPr>
              <a:t> or </a:t>
            </a:r>
            <a:r>
              <a:rPr lang="en-IN" sz="2000" dirty="0" smtClean="0">
                <a:solidFill>
                  <a:srgbClr val="0000FF"/>
                </a:solidFill>
                <a:latin typeface="Bookman Old Style" pitchFamily="18" charset="0"/>
              </a:rPr>
              <a:t>non-convex.</a:t>
            </a:r>
            <a:endParaRPr lang="en-IN" sz="2000" dirty="0">
              <a:solidFill>
                <a:srgbClr val="0000FF"/>
              </a:solidFill>
              <a:latin typeface="Bookman Old Style" pitchFamily="18" charset="0"/>
            </a:endParaRPr>
          </a:p>
        </p:txBody>
      </p:sp>
      <p:pic>
        <p:nvPicPr>
          <p:cNvPr id="6" name="Picture 2">
            <a:extLst>
              <a:ext uri="{FF2B5EF4-FFF2-40B4-BE49-F238E27FC236}">
                <a16:creationId xmlns:a16="http://schemas.microsoft.com/office/drawing/2014/main" xmlns="" id="{B3429344-A662-482C-BAD4-FB133CF6DADD}"/>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t="6224"/>
          <a:stretch>
            <a:fillRect/>
          </a:stretch>
        </p:blipFill>
        <p:spPr bwMode="auto">
          <a:xfrm>
            <a:off x="5610847" y="1733265"/>
            <a:ext cx="6181071" cy="2115403"/>
          </a:xfrm>
          <a:prstGeom prst="rect">
            <a:avLst/>
          </a:prstGeom>
          <a:noFill/>
          <a:ln>
            <a:solidFill>
              <a:schemeClr val="accent6">
                <a:lumMod val="75000"/>
              </a:schemeClr>
            </a:solidFill>
          </a:ln>
          <a:extLst>
            <a:ext uri="{909E8E84-426E-40DD-AFC4-6F175D3DCCD1}">
              <a14:hiddenFill xmlns:a14="http://schemas.microsoft.com/office/drawing/2010/main" xmlns="">
                <a:solidFill>
                  <a:srgbClr val="FFFFFF"/>
                </a:solidFill>
              </a14:hiddenFill>
            </a:ext>
          </a:extLst>
        </p:spPr>
      </p:pic>
      <p:pic>
        <p:nvPicPr>
          <p:cNvPr id="7" name="Picture 4">
            <a:extLst>
              <a:ext uri="{FF2B5EF4-FFF2-40B4-BE49-F238E27FC236}">
                <a16:creationId xmlns:a16="http://schemas.microsoft.com/office/drawing/2014/main" xmlns="" id="{1DD0DB2D-75D0-4BD5-80E2-54638E16AA6E}"/>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594539" y="4469817"/>
            <a:ext cx="6133230" cy="2012869"/>
          </a:xfrm>
          <a:prstGeom prst="rect">
            <a:avLst/>
          </a:prstGeom>
          <a:noFill/>
          <a:ln>
            <a:solidFill>
              <a:schemeClr val="accent6">
                <a:lumMod val="75000"/>
              </a:schemeClr>
            </a:solidFill>
          </a:ln>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327546" y="1904833"/>
            <a:ext cx="5172501" cy="1477328"/>
          </a:xfrm>
          <a:prstGeom prst="rect">
            <a:avLst/>
          </a:prstGeom>
          <a:ln>
            <a:solidFill>
              <a:schemeClr val="accent6">
                <a:lumMod val="75000"/>
              </a:schemeClr>
            </a:solidFill>
          </a:ln>
        </p:spPr>
        <p:txBody>
          <a:bodyPr wrap="square">
            <a:spAutoFit/>
          </a:bodyPr>
          <a:lstStyle/>
          <a:p>
            <a:pPr marL="342900" indent="-342900">
              <a:buFont typeface="+mj-lt"/>
              <a:buAutoNum type="arabicPeriod"/>
            </a:pPr>
            <a:r>
              <a:rPr lang="en-IN" dirty="0" smtClean="0">
                <a:latin typeface="Bookman Old Style" pitchFamily="18" charset="0"/>
              </a:rPr>
              <a:t>Convex functions are bowl-shaped. They have a unique optima (minima)</a:t>
            </a:r>
          </a:p>
          <a:p>
            <a:pPr marL="342900" indent="-342900" algn="just">
              <a:buFont typeface="+mj-lt"/>
              <a:buAutoNum type="arabicPeriod"/>
            </a:pPr>
            <a:r>
              <a:rPr lang="en-IN" dirty="0" smtClean="0">
                <a:latin typeface="Bookman Old Style" pitchFamily="18" charset="0"/>
              </a:rPr>
              <a:t>Negative of a convex function is called a </a:t>
            </a:r>
            <a:r>
              <a:rPr lang="en-IN" dirty="0" smtClean="0">
                <a:solidFill>
                  <a:srgbClr val="0000FF"/>
                </a:solidFill>
                <a:latin typeface="Bookman Old Style" pitchFamily="18" charset="0"/>
              </a:rPr>
              <a:t>concave</a:t>
            </a:r>
            <a:r>
              <a:rPr lang="en-IN" dirty="0" smtClean="0">
                <a:latin typeface="Bookman Old Style" pitchFamily="18" charset="0"/>
              </a:rPr>
              <a:t> function, which also has a unique optima (maxima)</a:t>
            </a:r>
            <a:endParaRPr lang="en-GB" dirty="0" smtClean="0">
              <a:latin typeface="Bookman Old Style" pitchFamily="18" charset="0"/>
            </a:endParaRPr>
          </a:p>
        </p:txBody>
      </p:sp>
      <p:sp>
        <p:nvSpPr>
          <p:cNvPr id="9" name="Rectangle 8"/>
          <p:cNvSpPr/>
          <p:nvPr/>
        </p:nvSpPr>
        <p:spPr>
          <a:xfrm>
            <a:off x="386687" y="4538850"/>
            <a:ext cx="5099713" cy="1477328"/>
          </a:xfrm>
          <a:prstGeom prst="rect">
            <a:avLst/>
          </a:prstGeom>
          <a:ln>
            <a:solidFill>
              <a:schemeClr val="accent6">
                <a:lumMod val="75000"/>
              </a:schemeClr>
            </a:solidFill>
          </a:ln>
        </p:spPr>
        <p:txBody>
          <a:bodyPr wrap="square">
            <a:spAutoFit/>
          </a:bodyPr>
          <a:lstStyle/>
          <a:p>
            <a:pPr marL="342900" indent="-342900" algn="just">
              <a:buFont typeface="+mj-lt"/>
              <a:buAutoNum type="arabicPeriod"/>
            </a:pPr>
            <a:r>
              <a:rPr lang="en-IN" dirty="0" smtClean="0">
                <a:latin typeface="Bookman Old Style" pitchFamily="18" charset="0"/>
              </a:rPr>
              <a:t>Non-convex functions have multiple minima. Usually harder to optimize as compared to convex functions</a:t>
            </a:r>
          </a:p>
          <a:p>
            <a:pPr marL="342900" indent="-342900" algn="just">
              <a:buFont typeface="+mj-lt"/>
              <a:buAutoNum type="arabicPeriod"/>
            </a:pPr>
            <a:r>
              <a:rPr lang="en-IN" dirty="0" smtClean="0">
                <a:latin typeface="Bookman Old Style" pitchFamily="18" charset="0"/>
              </a:rPr>
              <a:t>Loss functions of most deep learning models are non-convex</a:t>
            </a:r>
            <a:endParaRPr lang="en-GB" dirty="0" smtClean="0">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defRPr/>
            </a:pPr>
            <a:fld id="{C121B20D-D85C-4D60-B1DB-126259C3827C}" type="datetime1">
              <a:rPr lang="en-US" smtClean="0"/>
              <a:pPr>
                <a:defRPr/>
              </a:pPr>
              <a:t>7/18/2023</a:t>
            </a:fld>
            <a:endParaRPr lang="en-US" dirty="0"/>
          </a:p>
        </p:txBody>
      </p:sp>
      <p:sp>
        <p:nvSpPr>
          <p:cNvPr id="6" name="Slide Number Placeholder 5"/>
          <p:cNvSpPr>
            <a:spLocks noGrp="1"/>
          </p:cNvSpPr>
          <p:nvPr>
            <p:ph type="sldNum" sz="quarter" idx="12"/>
          </p:nvPr>
        </p:nvSpPr>
        <p:spPr/>
        <p:txBody>
          <a:bodyPr/>
          <a:lstStyle/>
          <a:p>
            <a:fld id="{E8A8FF4F-5537-44D8-8214-6449D2E546B7}" type="slidenum">
              <a:rPr lang="en-US" smtClean="0"/>
              <a:pPr/>
              <a:t>6</a:t>
            </a:fld>
            <a:endParaRPr lang="en-US"/>
          </a:p>
        </p:txBody>
      </p:sp>
      <p:sp>
        <p:nvSpPr>
          <p:cNvPr id="7" name="Rectangle 6"/>
          <p:cNvSpPr/>
          <p:nvPr/>
        </p:nvSpPr>
        <p:spPr>
          <a:xfrm>
            <a:off x="406398" y="402106"/>
            <a:ext cx="9797473" cy="1015663"/>
          </a:xfrm>
          <a:prstGeom prst="rect">
            <a:avLst/>
          </a:prstGeom>
          <a:ln>
            <a:solidFill>
              <a:schemeClr val="accent6">
                <a:lumMod val="75000"/>
              </a:schemeClr>
            </a:solidFill>
          </a:ln>
        </p:spPr>
        <p:txBody>
          <a:bodyPr wrap="square">
            <a:spAutoFit/>
          </a:bodyPr>
          <a:lstStyle/>
          <a:p>
            <a:r>
              <a:rPr lang="en-US" sz="2000" dirty="0">
                <a:solidFill>
                  <a:srgbClr val="FF0000"/>
                </a:solidFill>
                <a:latin typeface="Bookman Old Style" panose="02050604050505020204" pitchFamily="18" charset="0"/>
                <a:cs typeface="Arial" panose="020B0604020202020204" pitchFamily="34" charset="0"/>
              </a:rPr>
              <a:t>What is neural network training?</a:t>
            </a:r>
          </a:p>
          <a:p>
            <a:pPr marL="342900" indent="-342900">
              <a:buFontTx/>
              <a:buChar char="-"/>
            </a:pPr>
            <a:r>
              <a:rPr lang="en-US" sz="2000" dirty="0">
                <a:latin typeface="Bookman Old Style" panose="02050604050505020204" pitchFamily="18" charset="0"/>
                <a:cs typeface="Arial" panose="020B0604020202020204" pitchFamily="34" charset="0"/>
              </a:rPr>
              <a:t>Finding  the parameters 𝜃 of a neural network that significantly reduce a cost function 𝐽(𝜃)</a:t>
            </a:r>
          </a:p>
        </p:txBody>
      </p:sp>
      <p:sp>
        <p:nvSpPr>
          <p:cNvPr id="8" name="Rectangle 7"/>
          <p:cNvSpPr/>
          <p:nvPr/>
        </p:nvSpPr>
        <p:spPr>
          <a:xfrm>
            <a:off x="406397" y="1525491"/>
            <a:ext cx="9797473" cy="1323439"/>
          </a:xfrm>
          <a:prstGeom prst="rect">
            <a:avLst/>
          </a:prstGeom>
          <a:ln>
            <a:solidFill>
              <a:schemeClr val="accent6">
                <a:lumMod val="75000"/>
              </a:schemeClr>
            </a:solidFill>
          </a:ln>
        </p:spPr>
        <p:txBody>
          <a:bodyPr wrap="square">
            <a:spAutoFit/>
          </a:bodyPr>
          <a:lstStyle/>
          <a:p>
            <a:r>
              <a:rPr lang="en-US" sz="2000" dirty="0">
                <a:solidFill>
                  <a:srgbClr val="FF0000"/>
                </a:solidFill>
                <a:latin typeface="Bookman Old Style" panose="02050604050505020204" pitchFamily="18" charset="0"/>
                <a:cs typeface="Arial" panose="020B0604020202020204" pitchFamily="34" charset="0"/>
              </a:rPr>
              <a:t>What that cost functions consists of?   </a:t>
            </a:r>
          </a:p>
          <a:p>
            <a:pPr marL="342900" indent="-342900">
              <a:buFontTx/>
              <a:buChar char="-"/>
            </a:pPr>
            <a:r>
              <a:rPr lang="en-US" sz="2000" dirty="0">
                <a:latin typeface="Bookman Old Style" panose="02050604050505020204" pitchFamily="18" charset="0"/>
                <a:cs typeface="Arial" panose="020B0604020202020204" pitchFamily="34" charset="0"/>
              </a:rPr>
              <a:t>Cost function typically includes </a:t>
            </a:r>
          </a:p>
          <a:p>
            <a:pPr marL="800100" lvl="1" indent="-342900">
              <a:buFontTx/>
              <a:buChar char="-"/>
            </a:pPr>
            <a:r>
              <a:rPr lang="en-US" sz="2000" dirty="0">
                <a:latin typeface="Bookman Old Style" panose="02050604050505020204" pitchFamily="18" charset="0"/>
                <a:cs typeface="Arial" panose="020B0604020202020204" pitchFamily="34" charset="0"/>
              </a:rPr>
              <a:t>A performance measure evaluated on the entire training set </a:t>
            </a:r>
          </a:p>
          <a:p>
            <a:pPr marL="800100" lvl="1" indent="-342900">
              <a:buFontTx/>
              <a:buChar char="-"/>
            </a:pPr>
            <a:r>
              <a:rPr lang="en-US" sz="2000" dirty="0">
                <a:latin typeface="Bookman Old Style" panose="02050604050505020204" pitchFamily="18" charset="0"/>
                <a:cs typeface="Arial" panose="020B0604020202020204" pitchFamily="34" charset="0"/>
              </a:rPr>
              <a:t>As well as additional regularization terms.</a:t>
            </a:r>
          </a:p>
        </p:txBody>
      </p:sp>
      <p:sp>
        <p:nvSpPr>
          <p:cNvPr id="9" name="Rectangle 8"/>
          <p:cNvSpPr/>
          <p:nvPr/>
        </p:nvSpPr>
        <p:spPr>
          <a:xfrm>
            <a:off x="406397" y="2952326"/>
            <a:ext cx="10265064" cy="1323439"/>
          </a:xfrm>
          <a:prstGeom prst="rect">
            <a:avLst/>
          </a:prstGeom>
          <a:ln>
            <a:solidFill>
              <a:schemeClr val="accent6">
                <a:lumMod val="75000"/>
              </a:schemeClr>
            </a:solidFill>
          </a:ln>
        </p:spPr>
        <p:txBody>
          <a:bodyPr wrap="square">
            <a:spAutoFit/>
          </a:bodyPr>
          <a:lstStyle/>
          <a:p>
            <a:pPr algn="just"/>
            <a:r>
              <a:rPr lang="en-US" sz="2000" dirty="0">
                <a:solidFill>
                  <a:srgbClr val="FF0000"/>
                </a:solidFill>
                <a:latin typeface="Bookman Old Style" panose="02050604050505020204" pitchFamily="18" charset="0"/>
                <a:cs typeface="Arial" panose="020B0604020202020204" pitchFamily="34" charset="0"/>
              </a:rPr>
              <a:t>How this training of neural networks is accomplished?</a:t>
            </a:r>
          </a:p>
          <a:p>
            <a:pPr marL="342900" indent="-342900" algn="just">
              <a:buFontTx/>
              <a:buChar char="-"/>
            </a:pPr>
            <a:r>
              <a:rPr lang="en-US" sz="2000" dirty="0">
                <a:latin typeface="Bookman Old Style" panose="02050604050505020204" pitchFamily="18" charset="0"/>
                <a:cs typeface="Arial" panose="020B0604020202020204" pitchFamily="34" charset="0"/>
              </a:rPr>
              <a:t>Most of the learning/training algorithms are based on Gradient Descent (GD)</a:t>
            </a:r>
          </a:p>
          <a:p>
            <a:pPr marL="342900" indent="-342900" algn="just">
              <a:buFontTx/>
              <a:buChar char="-"/>
            </a:pPr>
            <a:r>
              <a:rPr lang="en-US" sz="2000" dirty="0">
                <a:latin typeface="Bookman Old Style" panose="02050604050505020204" pitchFamily="18" charset="0"/>
                <a:cs typeface="Arial" panose="020B0604020202020204" pitchFamily="34" charset="0"/>
              </a:rPr>
              <a:t>GD updates the parameters in a directions opposite to the gradient of the cost functions at the current parameter value.</a:t>
            </a:r>
            <a:endParaRPr lang="en-US" sz="2000" dirty="0">
              <a:latin typeface="Bookman Old Style" panose="02050604050505020204" pitchFamily="18" charset="0"/>
            </a:endParaRPr>
          </a:p>
        </p:txBody>
      </p:sp>
      <p:sp>
        <p:nvSpPr>
          <p:cNvPr id="10" name="Rectangle 9"/>
          <p:cNvSpPr/>
          <p:nvPr/>
        </p:nvSpPr>
        <p:spPr>
          <a:xfrm>
            <a:off x="406397" y="4381670"/>
            <a:ext cx="7407564" cy="707886"/>
          </a:xfrm>
          <a:prstGeom prst="rect">
            <a:avLst/>
          </a:prstGeom>
          <a:ln>
            <a:solidFill>
              <a:schemeClr val="accent6">
                <a:lumMod val="75000"/>
              </a:schemeClr>
            </a:solidFill>
          </a:ln>
        </p:spPr>
        <p:txBody>
          <a:bodyPr wrap="square">
            <a:spAutoFit/>
          </a:bodyPr>
          <a:lstStyle/>
          <a:p>
            <a:r>
              <a:rPr lang="en-US" sz="2000" dirty="0">
                <a:solidFill>
                  <a:srgbClr val="FF0000"/>
                </a:solidFill>
                <a:latin typeface="Bookman Old Style" panose="02050604050505020204" pitchFamily="18" charset="0"/>
                <a:cs typeface="Arial" panose="020B0604020202020204" pitchFamily="34" charset="0"/>
              </a:rPr>
              <a:t>What is optimization in neural network training?</a:t>
            </a:r>
          </a:p>
          <a:p>
            <a:pPr marL="342900" indent="-342900">
              <a:buFontTx/>
              <a:buChar char="-"/>
            </a:pPr>
            <a:r>
              <a:rPr lang="en-US" sz="2000" dirty="0">
                <a:latin typeface="Bookman Old Style" panose="02050604050505020204" pitchFamily="18" charset="0"/>
                <a:cs typeface="Arial" panose="020B0604020202020204" pitchFamily="34" charset="0"/>
              </a:rPr>
              <a:t>Finding the parameters 𝜃 as quickly as possible</a:t>
            </a:r>
          </a:p>
        </p:txBody>
      </p:sp>
      <p:sp>
        <p:nvSpPr>
          <p:cNvPr id="11" name="Rectangle 10"/>
          <p:cNvSpPr/>
          <p:nvPr/>
        </p:nvSpPr>
        <p:spPr>
          <a:xfrm>
            <a:off x="406399" y="5247855"/>
            <a:ext cx="9454573" cy="1015663"/>
          </a:xfrm>
          <a:prstGeom prst="rect">
            <a:avLst/>
          </a:prstGeom>
          <a:ln>
            <a:solidFill>
              <a:schemeClr val="accent6">
                <a:lumMod val="75000"/>
              </a:schemeClr>
            </a:solidFill>
          </a:ln>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How the Optimization algorithms speeds up the training process?</a:t>
            </a:r>
          </a:p>
          <a:p>
            <a:pPr marL="342900" indent="-342900">
              <a:buFontTx/>
              <a:buChar char="-"/>
            </a:pPr>
            <a:r>
              <a:rPr lang="en-US" sz="2000" dirty="0">
                <a:latin typeface="Arial" panose="020B0604020202020204" pitchFamily="34" charset="0"/>
                <a:cs typeface="Arial" panose="020B0604020202020204" pitchFamily="34" charset="0"/>
              </a:rPr>
              <a:t>Adapt their learning rates during training </a:t>
            </a:r>
          </a:p>
          <a:p>
            <a:pPr marL="342900" indent="-342900">
              <a:buFontTx/>
              <a:buChar char="-"/>
            </a:pPr>
            <a:r>
              <a:rPr lang="en-US" sz="2000" dirty="0">
                <a:latin typeface="Arial" panose="020B0604020202020204" pitchFamily="34" charset="0"/>
                <a:cs typeface="Arial" panose="020B0604020202020204" pitchFamily="34" charset="0"/>
              </a:rPr>
              <a:t>Leverage information contained in the second derivatives of the cost function.</a:t>
            </a:r>
          </a:p>
        </p:txBody>
      </p:sp>
    </p:spTree>
    <p:extLst>
      <p:ext uri="{BB962C8B-B14F-4D97-AF65-F5344CB8AC3E}">
        <p14:creationId xmlns:p14="http://schemas.microsoft.com/office/powerpoint/2010/main" xmlns="" val="731462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AD47830-85DE-4771-BA96-AE81DA3B5973}"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DAD86F64-7B2E-4AA8-B380-B95F1BB62E9F}" type="slidenum">
              <a:rPr lang="en-US" smtClean="0"/>
              <a:pPr/>
              <a:t>7</a:t>
            </a:fld>
            <a:endParaRPr lang="en-US"/>
          </a:p>
        </p:txBody>
      </p:sp>
      <p:sp>
        <p:nvSpPr>
          <p:cNvPr id="4" name="Rectangle 3"/>
          <p:cNvSpPr/>
          <p:nvPr/>
        </p:nvSpPr>
        <p:spPr>
          <a:xfrm>
            <a:off x="713096" y="1659012"/>
            <a:ext cx="10480964" cy="646331"/>
          </a:xfrm>
          <a:prstGeom prst="rect">
            <a:avLst/>
          </a:prstGeom>
          <a:ln>
            <a:solidFill>
              <a:schemeClr val="accent6">
                <a:lumMod val="75000"/>
              </a:schemeClr>
            </a:solidFill>
          </a:ln>
        </p:spPr>
        <p:txBody>
          <a:bodyPr wrap="square">
            <a:spAutoFit/>
          </a:bodyPr>
          <a:lstStyle/>
          <a:p>
            <a:r>
              <a:rPr lang="en-US" i="1" dirty="0">
                <a:solidFill>
                  <a:srgbClr val="FF0000"/>
                </a:solidFill>
                <a:latin typeface="source-serif-pro"/>
              </a:rPr>
              <a:t>Ill-conditioning can manifest by causing SGD to get “stuck” in the sense that even very small steps increase the cost function.</a:t>
            </a:r>
            <a:endParaRPr lang="en-US" dirty="0">
              <a:solidFill>
                <a:srgbClr val="FF0000"/>
              </a:solidFill>
            </a:endParaRPr>
          </a:p>
        </p:txBody>
      </p:sp>
      <p:sp>
        <p:nvSpPr>
          <p:cNvPr id="5" name="Rectangle 4"/>
          <p:cNvSpPr/>
          <p:nvPr/>
        </p:nvSpPr>
        <p:spPr>
          <a:xfrm>
            <a:off x="402503" y="1081318"/>
            <a:ext cx="2597186" cy="400110"/>
          </a:xfrm>
          <a:prstGeom prst="rect">
            <a:avLst/>
          </a:prstGeom>
          <a:ln>
            <a:solidFill>
              <a:schemeClr val="accent6">
                <a:lumMod val="75000"/>
              </a:schemeClr>
            </a:solidFill>
          </a:ln>
        </p:spPr>
        <p:txBody>
          <a:bodyPr wrap="none">
            <a:spAutoFit/>
          </a:bodyPr>
          <a:lstStyle/>
          <a:p>
            <a:r>
              <a:rPr lang="en-US" sz="2000" b="1" dirty="0" smtClean="0">
                <a:latin typeface="Bookman Old Style" panose="02050604050505020204" pitchFamily="18" charset="0"/>
              </a:rPr>
              <a:t>1. Ill-conditioning</a:t>
            </a:r>
            <a:endParaRPr lang="en-US" sz="2000" b="1" dirty="0">
              <a:latin typeface="Bookman Old Style" panose="02050604050505020204" pitchFamily="18" charset="0"/>
            </a:endParaRPr>
          </a:p>
        </p:txBody>
      </p:sp>
      <p:sp>
        <p:nvSpPr>
          <p:cNvPr id="6" name="Rectangle 5"/>
          <p:cNvSpPr/>
          <p:nvPr/>
        </p:nvSpPr>
        <p:spPr>
          <a:xfrm>
            <a:off x="367558" y="2510222"/>
            <a:ext cx="11187546" cy="646331"/>
          </a:xfrm>
          <a:prstGeom prst="rect">
            <a:avLst/>
          </a:prstGeom>
          <a:ln>
            <a:solidFill>
              <a:schemeClr val="accent6">
                <a:lumMod val="75000"/>
              </a:schemeClr>
            </a:solidFill>
          </a:ln>
        </p:spPr>
        <p:txBody>
          <a:bodyPr wrap="square">
            <a:spAutoFit/>
          </a:bodyPr>
          <a:lstStyle/>
          <a:p>
            <a:r>
              <a:rPr lang="en-US" dirty="0" smtClean="0">
                <a:solidFill>
                  <a:srgbClr val="292929"/>
                </a:solidFill>
                <a:latin typeface="Bookman Old Style" panose="02050604050505020204" pitchFamily="18" charset="0"/>
              </a:rPr>
              <a:t>From </a:t>
            </a:r>
            <a:r>
              <a:rPr lang="en-US" dirty="0">
                <a:solidFill>
                  <a:srgbClr val="292929"/>
                </a:solidFill>
                <a:latin typeface="Bookman Old Style" panose="02050604050505020204" pitchFamily="18" charset="0"/>
              </a:rPr>
              <a:t>the </a:t>
            </a:r>
            <a:r>
              <a:rPr lang="en-US" dirty="0" smtClean="0">
                <a:solidFill>
                  <a:srgbClr val="292929"/>
                </a:solidFill>
                <a:latin typeface="Bookman Old Style" panose="02050604050505020204" pitchFamily="18" charset="0"/>
              </a:rPr>
              <a:t>literature, </a:t>
            </a:r>
            <a:r>
              <a:rPr lang="en-US" dirty="0">
                <a:solidFill>
                  <a:srgbClr val="292929"/>
                </a:solidFill>
                <a:latin typeface="Bookman Old Style" panose="02050604050505020204" pitchFamily="18" charset="0"/>
              </a:rPr>
              <a:t>ill-conditioning occurs when second order term of Taylor series expansion is greater than the first order term.</a:t>
            </a:r>
            <a:endParaRPr lang="en-US" dirty="0">
              <a:latin typeface="Bookman Old Style" panose="02050604050505020204" pitchFamily="18" charset="0"/>
            </a:endParaRPr>
          </a:p>
        </p:txBody>
      </p:sp>
      <p:pic>
        <p:nvPicPr>
          <p:cNvPr id="1026" name="Picture 2" descr="https://miro.medium.com/v2/resize:fit:700/1*5jGf-Y9vef4Z6jcq5yPL0w.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563" t="17927" b="18003"/>
          <a:stretch/>
        </p:blipFill>
        <p:spPr bwMode="auto">
          <a:xfrm>
            <a:off x="857947" y="3361431"/>
            <a:ext cx="9832734" cy="581890"/>
          </a:xfrm>
          <a:prstGeom prst="rect">
            <a:avLst/>
          </a:prstGeom>
          <a:noFill/>
          <a:ln>
            <a:solidFill>
              <a:schemeClr val="accent6">
                <a:lumMod val="75000"/>
              </a:schemeClr>
            </a:solidFill>
          </a:ln>
          <a:extLst>
            <a:ext uri="{909E8E84-426E-40DD-AFC4-6F175D3DCCD1}">
              <a14:hiddenFill xmlns:a14="http://schemas.microsoft.com/office/drawing/2010/main" xmlns="">
                <a:solidFill>
                  <a:srgbClr val="FFFFFF"/>
                </a:solidFill>
              </a14:hiddenFill>
            </a:ext>
          </a:extLst>
        </p:spPr>
      </p:pic>
      <p:pic>
        <p:nvPicPr>
          <p:cNvPr id="1028" name="Picture 4" descr="https://miro.medium.com/v2/resize:fit:700/1*S9Bo8SkqrWRFBtXfTEbJSw.png"/>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1406" t="8187" r="39374" b="62061"/>
          <a:stretch/>
        </p:blipFill>
        <p:spPr bwMode="auto">
          <a:xfrm>
            <a:off x="1504045" y="4004763"/>
            <a:ext cx="3948545" cy="40524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miro.medium.com/v2/resize:fit:700/1*S9Bo8SkqrWRFBtXfTEbJSw.png"/>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1714" t="63319" r="4780" b="9981"/>
          <a:stretch/>
        </p:blipFill>
        <p:spPr bwMode="auto">
          <a:xfrm>
            <a:off x="5425294" y="4019031"/>
            <a:ext cx="6234545" cy="363681"/>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386684" y="4828992"/>
            <a:ext cx="11254856" cy="1231106"/>
          </a:xfrm>
          <a:prstGeom prst="rect">
            <a:avLst/>
          </a:prstGeom>
          <a:ln>
            <a:solidFill>
              <a:schemeClr val="accent6">
                <a:lumMod val="75000"/>
              </a:schemeClr>
            </a:solidFill>
          </a:ln>
        </p:spPr>
        <p:txBody>
          <a:bodyPr wrap="square">
            <a:spAutoFit/>
          </a:bodyPr>
          <a:lstStyle/>
          <a:p>
            <a:pPr algn="just"/>
            <a:r>
              <a:rPr lang="en-US" dirty="0" smtClean="0">
                <a:latin typeface="Bookman Old Style" pitchFamily="18" charset="0"/>
              </a:rPr>
              <a:t>In many cases, the gradient norm does not shrink significantly throughout learning, but the </a:t>
            </a:r>
            <a:r>
              <a:rPr lang="en-US" sz="2000" b="1" dirty="0" err="1" smtClean="0">
                <a:solidFill>
                  <a:srgbClr val="FF0000"/>
                </a:solidFill>
                <a:latin typeface="Bookman Old Style" pitchFamily="18" charset="0"/>
              </a:rPr>
              <a:t>g</a:t>
            </a:r>
            <a:r>
              <a:rPr lang="en-US" sz="2000" b="1" baseline="30000" dirty="0" err="1" smtClean="0">
                <a:solidFill>
                  <a:srgbClr val="FF0000"/>
                </a:solidFill>
                <a:latin typeface="Bookman Old Style" pitchFamily="18" charset="0"/>
              </a:rPr>
              <a:t>T</a:t>
            </a:r>
            <a:r>
              <a:rPr lang="en-US" sz="2000" b="1" dirty="0" err="1" smtClean="0">
                <a:solidFill>
                  <a:srgbClr val="FF0000"/>
                </a:solidFill>
                <a:latin typeface="Bookman Old Style" pitchFamily="18" charset="0"/>
              </a:rPr>
              <a:t>Hg</a:t>
            </a:r>
            <a:r>
              <a:rPr lang="en-US" dirty="0" smtClean="0"/>
              <a:t> </a:t>
            </a:r>
            <a:r>
              <a:rPr lang="en-US" dirty="0" smtClean="0">
                <a:latin typeface="Bookman Old Style" pitchFamily="18" charset="0"/>
              </a:rPr>
              <a:t>term grows by more than an order of magnitude. The result is that learning becomes very slow despite the presence of a strong gradient because the learning rate must be shrunk to compensate for even stronger curvature.</a:t>
            </a:r>
            <a:endParaRPr lang="en-US" dirty="0">
              <a:latin typeface="Bookman Old Style" pitchFamily="18" charset="0"/>
            </a:endParaRPr>
          </a:p>
        </p:txBody>
      </p:sp>
      <p:sp>
        <p:nvSpPr>
          <p:cNvPr id="11" name="Rectangle 10"/>
          <p:cNvSpPr/>
          <p:nvPr/>
        </p:nvSpPr>
        <p:spPr>
          <a:xfrm>
            <a:off x="381288" y="364657"/>
            <a:ext cx="5904180" cy="400110"/>
          </a:xfrm>
          <a:prstGeom prst="rect">
            <a:avLst/>
          </a:prstGeom>
          <a:ln w="38100">
            <a:solidFill>
              <a:schemeClr val="accent6">
                <a:lumMod val="75000"/>
              </a:schemeClr>
            </a:solidFill>
          </a:ln>
        </p:spPr>
        <p:txBody>
          <a:bodyPr wrap="none">
            <a:spAutoFit/>
          </a:bodyPr>
          <a:lstStyle/>
          <a:p>
            <a:r>
              <a:rPr lang="en-US" sz="2000" b="1" dirty="0" smtClean="0">
                <a:latin typeface="Bookman Old Style" pitchFamily="18" charset="0"/>
              </a:rPr>
              <a:t>Challenges in neural network optimization</a:t>
            </a:r>
            <a:endParaRPr lang="en-US" sz="2000" b="1" dirty="0">
              <a:latin typeface="Bookman Old Style" pitchFamily="18" charset="0"/>
            </a:endParaRPr>
          </a:p>
        </p:txBody>
      </p:sp>
    </p:spTree>
    <p:extLst>
      <p:ext uri="{BB962C8B-B14F-4D97-AF65-F5344CB8AC3E}">
        <p14:creationId xmlns:p14="http://schemas.microsoft.com/office/powerpoint/2010/main" xmlns="" val="3334551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AD47830-85DE-4771-BA96-AE81DA3B5973}"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DAD86F64-7B2E-4AA8-B380-B95F1BB62E9F}" type="slidenum">
              <a:rPr lang="en-US" smtClean="0"/>
              <a:pPr/>
              <a:t>8</a:t>
            </a:fld>
            <a:endParaRPr lang="en-US"/>
          </a:p>
        </p:txBody>
      </p:sp>
      <p:pic>
        <p:nvPicPr>
          <p:cNvPr id="2050" name="Picture 2" descr="https://www.fromthegenesis.com/wp-content/uploads/2020/04/lm_nn_1-300x250.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99733" y="2669774"/>
            <a:ext cx="2317462" cy="1931218"/>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https://www.fromthegenesis.com/wp-content/uploads/2020/04/lm_nn_2-300x240.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145685" y="2655492"/>
            <a:ext cx="2411729" cy="1929384"/>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https://www.fromthegenesis.com/wp-content/uploads/2020/04/lm_nn_3-300x233.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125403" y="2649740"/>
            <a:ext cx="2484184" cy="1929384"/>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335972" y="4601336"/>
            <a:ext cx="11049289" cy="1754326"/>
          </a:xfrm>
          <a:prstGeom prst="rect">
            <a:avLst/>
          </a:prstGeom>
          <a:ln>
            <a:solidFill>
              <a:schemeClr val="accent6">
                <a:lumMod val="75000"/>
              </a:schemeClr>
            </a:solidFill>
          </a:ln>
        </p:spPr>
        <p:txBody>
          <a:bodyPr wrap="square">
            <a:spAutoFit/>
          </a:bodyPr>
          <a:lstStyle/>
          <a:p>
            <a:pPr marL="342900" indent="-342900">
              <a:buFont typeface="+mj-lt"/>
              <a:buAutoNum type="arabicPeriod"/>
            </a:pPr>
            <a:r>
              <a:rPr lang="en-US" dirty="0">
                <a:solidFill>
                  <a:srgbClr val="050E17"/>
                </a:solidFill>
                <a:latin typeface="Bookman Old Style" panose="02050604050505020204" pitchFamily="18" charset="0"/>
              </a:rPr>
              <a:t>One way to overcome a local minimum problem in neural networks is to use techniques such as stochastic gradient descent with momentum, which can help the algorithm escape from local minima. </a:t>
            </a:r>
            <a:endParaRPr lang="en-US" dirty="0" smtClean="0">
              <a:solidFill>
                <a:srgbClr val="050E17"/>
              </a:solidFill>
              <a:latin typeface="Bookman Old Style" panose="02050604050505020204" pitchFamily="18" charset="0"/>
            </a:endParaRPr>
          </a:p>
          <a:p>
            <a:pPr marL="342900" indent="-342900">
              <a:buFont typeface="+mj-lt"/>
              <a:buAutoNum type="arabicPeriod"/>
            </a:pPr>
            <a:r>
              <a:rPr lang="en-US" dirty="0" smtClean="0">
                <a:solidFill>
                  <a:srgbClr val="050E17"/>
                </a:solidFill>
                <a:latin typeface="Bookman Old Style" panose="02050604050505020204" pitchFamily="18" charset="0"/>
              </a:rPr>
              <a:t>Another </a:t>
            </a:r>
            <a:r>
              <a:rPr lang="en-US" dirty="0">
                <a:solidFill>
                  <a:srgbClr val="050E17"/>
                </a:solidFill>
                <a:latin typeface="Bookman Old Style" panose="02050604050505020204" pitchFamily="18" charset="0"/>
              </a:rPr>
              <a:t>approach is to use more complex optimization algorithms, such as Adam or </a:t>
            </a:r>
            <a:r>
              <a:rPr lang="en-US" dirty="0" err="1">
                <a:solidFill>
                  <a:srgbClr val="050E17"/>
                </a:solidFill>
                <a:latin typeface="Bookman Old Style" panose="02050604050505020204" pitchFamily="18" charset="0"/>
              </a:rPr>
              <a:t>Adagrad</a:t>
            </a:r>
            <a:r>
              <a:rPr lang="en-US" dirty="0">
                <a:solidFill>
                  <a:srgbClr val="050E17"/>
                </a:solidFill>
                <a:latin typeface="Bookman Old Style" panose="02050604050505020204" pitchFamily="18" charset="0"/>
              </a:rPr>
              <a:t>. </a:t>
            </a:r>
            <a:endParaRPr lang="en-US" dirty="0" smtClean="0">
              <a:solidFill>
                <a:srgbClr val="050E17"/>
              </a:solidFill>
              <a:latin typeface="Bookman Old Style" panose="02050604050505020204" pitchFamily="18" charset="0"/>
            </a:endParaRPr>
          </a:p>
          <a:p>
            <a:pPr marL="342900" indent="-342900">
              <a:buFont typeface="+mj-lt"/>
              <a:buAutoNum type="arabicPeriod"/>
            </a:pPr>
            <a:r>
              <a:rPr lang="en-US" dirty="0" smtClean="0">
                <a:solidFill>
                  <a:srgbClr val="050E17"/>
                </a:solidFill>
                <a:latin typeface="Bookman Old Style" panose="02050604050505020204" pitchFamily="18" charset="0"/>
              </a:rPr>
              <a:t>Additionally</a:t>
            </a:r>
            <a:r>
              <a:rPr lang="en-US" dirty="0">
                <a:solidFill>
                  <a:srgbClr val="050E17"/>
                </a:solidFill>
                <a:latin typeface="Bookman Old Style" panose="02050604050505020204" pitchFamily="18" charset="0"/>
              </a:rPr>
              <a:t>, increasing the complexity of the neural network or adjusting the learning rate can also help to avoid getting stuck in local minima.</a:t>
            </a:r>
            <a:endParaRPr lang="en-US" dirty="0">
              <a:latin typeface="Bookman Old Style" panose="02050604050505020204" pitchFamily="18" charset="0"/>
            </a:endParaRPr>
          </a:p>
        </p:txBody>
      </p:sp>
      <p:sp>
        <p:nvSpPr>
          <p:cNvPr id="5" name="Rectangle 4"/>
          <p:cNvSpPr/>
          <p:nvPr/>
        </p:nvSpPr>
        <p:spPr>
          <a:xfrm>
            <a:off x="477692" y="355661"/>
            <a:ext cx="2773516" cy="461665"/>
          </a:xfrm>
          <a:prstGeom prst="rect">
            <a:avLst/>
          </a:prstGeom>
          <a:ln>
            <a:solidFill>
              <a:schemeClr val="accent6">
                <a:lumMod val="75000"/>
              </a:schemeClr>
            </a:solidFill>
          </a:ln>
        </p:spPr>
        <p:txBody>
          <a:bodyPr wrap="none">
            <a:spAutoFit/>
          </a:bodyPr>
          <a:lstStyle/>
          <a:p>
            <a:r>
              <a:rPr lang="en-US" sz="2400" b="1" dirty="0" smtClean="0">
                <a:solidFill>
                  <a:srgbClr val="050E17"/>
                </a:solidFill>
                <a:latin typeface="Bookman Old Style" panose="02050604050505020204" pitchFamily="18" charset="0"/>
              </a:rPr>
              <a:t>2. Local minima</a:t>
            </a:r>
            <a:endParaRPr lang="en-US" sz="2400" b="1" dirty="0"/>
          </a:p>
        </p:txBody>
      </p:sp>
      <p:sp>
        <p:nvSpPr>
          <p:cNvPr id="6" name="Rectangle 5"/>
          <p:cNvSpPr/>
          <p:nvPr/>
        </p:nvSpPr>
        <p:spPr>
          <a:xfrm>
            <a:off x="335972" y="1114012"/>
            <a:ext cx="11374583" cy="1477328"/>
          </a:xfrm>
          <a:prstGeom prst="rect">
            <a:avLst/>
          </a:prstGeom>
          <a:ln>
            <a:solidFill>
              <a:schemeClr val="accent6">
                <a:lumMod val="75000"/>
              </a:schemeClr>
            </a:solidFill>
          </a:ln>
        </p:spPr>
        <p:txBody>
          <a:bodyPr wrap="square">
            <a:spAutoFit/>
          </a:bodyPr>
          <a:lstStyle/>
          <a:p>
            <a:r>
              <a:rPr lang="en-US" dirty="0">
                <a:solidFill>
                  <a:srgbClr val="222222"/>
                </a:solidFill>
                <a:latin typeface="Bookman Old Style" panose="02050604050505020204" pitchFamily="18" charset="0"/>
              </a:rPr>
              <a:t>Gradient descent relies on local information that </a:t>
            </a:r>
            <a:r>
              <a:rPr lang="en-US" dirty="0" smtClean="0">
                <a:solidFill>
                  <a:srgbClr val="222222"/>
                </a:solidFill>
                <a:latin typeface="Bookman Old Style" panose="02050604050505020204" pitchFamily="18" charset="0"/>
              </a:rPr>
              <a:t>will </a:t>
            </a:r>
            <a:r>
              <a:rPr lang="en-US" dirty="0">
                <a:solidFill>
                  <a:srgbClr val="222222"/>
                </a:solidFill>
                <a:latin typeface="Bookman Old Style" panose="02050604050505020204" pitchFamily="18" charset="0"/>
              </a:rPr>
              <a:t>lead a network toward the global minimum. The network has no prior knowledge about the characteristics of the overall error surface, and consequently when it reaches a point that seems like the bottom of the error surface based on local information, it cannot pull out a topographical map and determine that it needs to go back uphill in order to find the point that is actually lower than all others.</a:t>
            </a:r>
            <a:endParaRPr lang="en-US" dirty="0">
              <a:latin typeface="Bookman Old Style" panose="02050604050505020204" pitchFamily="18" charset="0"/>
            </a:endParaRPr>
          </a:p>
        </p:txBody>
      </p:sp>
    </p:spTree>
    <p:extLst>
      <p:ext uri="{BB962C8B-B14F-4D97-AF65-F5344CB8AC3E}">
        <p14:creationId xmlns:p14="http://schemas.microsoft.com/office/powerpoint/2010/main" xmlns="" val="1230339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AD47830-85DE-4771-BA96-AE81DA3B5973}" type="datetime1">
              <a:rPr lang="en-US" smtClean="0"/>
              <a:pPr>
                <a:defRPr/>
              </a:pPr>
              <a:t>7/18/2023</a:t>
            </a:fld>
            <a:endParaRPr lang="en-US" dirty="0"/>
          </a:p>
        </p:txBody>
      </p:sp>
      <p:sp>
        <p:nvSpPr>
          <p:cNvPr id="3" name="Slide Number Placeholder 2"/>
          <p:cNvSpPr>
            <a:spLocks noGrp="1"/>
          </p:cNvSpPr>
          <p:nvPr>
            <p:ph type="sldNum" sz="quarter" idx="12"/>
          </p:nvPr>
        </p:nvSpPr>
        <p:spPr/>
        <p:txBody>
          <a:bodyPr/>
          <a:lstStyle/>
          <a:p>
            <a:fld id="{DAD86F64-7B2E-4AA8-B380-B95F1BB62E9F}" type="slidenum">
              <a:rPr lang="en-US" smtClean="0"/>
              <a:pPr/>
              <a:t>9</a:t>
            </a:fld>
            <a:endParaRPr lang="en-US"/>
          </a:p>
        </p:txBody>
      </p:sp>
      <p:sp>
        <p:nvSpPr>
          <p:cNvPr id="4" name="Rectangle 3"/>
          <p:cNvSpPr/>
          <p:nvPr/>
        </p:nvSpPr>
        <p:spPr>
          <a:xfrm>
            <a:off x="375917" y="1332544"/>
            <a:ext cx="6970456" cy="2554545"/>
          </a:xfrm>
          <a:prstGeom prst="rect">
            <a:avLst/>
          </a:prstGeom>
          <a:ln>
            <a:solidFill>
              <a:schemeClr val="accent6">
                <a:lumMod val="75000"/>
              </a:schemeClr>
            </a:solidFill>
          </a:ln>
        </p:spPr>
        <p:txBody>
          <a:bodyPr wrap="square">
            <a:spAutoFit/>
          </a:bodyPr>
          <a:lstStyle/>
          <a:p>
            <a:pPr marL="457200" indent="-457200" algn="just">
              <a:buFont typeface="+mj-lt"/>
              <a:buAutoNum type="arabicPeriod"/>
            </a:pPr>
            <a:r>
              <a:rPr lang="en-US" sz="2000" dirty="0">
                <a:solidFill>
                  <a:srgbClr val="222222"/>
                </a:solidFill>
                <a:latin typeface="Bookman Old Style" panose="02050604050505020204" pitchFamily="18" charset="0"/>
              </a:rPr>
              <a:t>Saddle points are the flat region in the error surface, which makes the gradient value nearly zero. This hinders the learning rate because the direction towards minima becomes uncertain</a:t>
            </a:r>
            <a:r>
              <a:rPr lang="en-US" sz="2000" dirty="0" smtClean="0">
                <a:solidFill>
                  <a:srgbClr val="222222"/>
                </a:solidFill>
                <a:latin typeface="Bookman Old Style" panose="02050604050505020204" pitchFamily="18" charset="0"/>
              </a:rPr>
              <a:t>.</a:t>
            </a:r>
          </a:p>
          <a:p>
            <a:pPr marL="457200" indent="-457200" algn="just">
              <a:buFont typeface="+mj-lt"/>
              <a:buAutoNum type="arabicPeriod"/>
            </a:pPr>
            <a:endParaRPr lang="en-US" sz="2000" dirty="0" smtClean="0">
              <a:solidFill>
                <a:srgbClr val="222222"/>
              </a:solidFill>
              <a:latin typeface="Bookman Old Style" panose="02050604050505020204" pitchFamily="18" charset="0"/>
            </a:endParaRPr>
          </a:p>
          <a:p>
            <a:pPr marL="457200" indent="-457200" algn="just">
              <a:buFont typeface="+mj-lt"/>
              <a:buAutoNum type="arabicPeriod"/>
            </a:pPr>
            <a:r>
              <a:rPr lang="en-US" sz="2000" dirty="0">
                <a:latin typeface="Bookman Old Style" panose="02050604050505020204" pitchFamily="18" charset="0"/>
              </a:rPr>
              <a:t>with the increased dimensionality of the training data, the presence of saddle points decreases exponentially.</a:t>
            </a:r>
          </a:p>
        </p:txBody>
      </p:sp>
      <p:pic>
        <p:nvPicPr>
          <p:cNvPr id="3074" name="Picture 2" descr="https://www.fromthegenesis.com/wp-content/uploads/2020/04/lm_nn_4-300x235.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134060" y="1799256"/>
            <a:ext cx="3563794" cy="279164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375917" y="573870"/>
            <a:ext cx="2430474" cy="400110"/>
          </a:xfrm>
          <a:prstGeom prst="rect">
            <a:avLst/>
          </a:prstGeom>
          <a:ln>
            <a:solidFill>
              <a:schemeClr val="accent6">
                <a:lumMod val="75000"/>
              </a:schemeClr>
            </a:solidFill>
          </a:ln>
        </p:spPr>
        <p:txBody>
          <a:bodyPr wrap="none">
            <a:spAutoFit/>
          </a:bodyPr>
          <a:lstStyle/>
          <a:p>
            <a:r>
              <a:rPr lang="en-US" sz="2000" b="1" dirty="0" smtClean="0">
                <a:solidFill>
                  <a:srgbClr val="222222"/>
                </a:solidFill>
                <a:latin typeface="Bookman Old Style" panose="02050604050505020204" pitchFamily="18" charset="0"/>
              </a:rPr>
              <a:t>3. Saddle Points </a:t>
            </a:r>
            <a:endParaRPr lang="en-US" sz="2000" b="1" dirty="0">
              <a:latin typeface="Bookman Old Style" panose="02050604050505020204" pitchFamily="18" charset="0"/>
            </a:endParaRPr>
          </a:p>
        </p:txBody>
      </p:sp>
    </p:spTree>
    <p:extLst>
      <p:ext uri="{BB962C8B-B14F-4D97-AF65-F5344CB8AC3E}">
        <p14:creationId xmlns:p14="http://schemas.microsoft.com/office/powerpoint/2010/main" xmlns="" val="148433861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wrap="square" rtlCol="0">
        <a:spAutoFit/>
      </a:bodyPr>
      <a:lstStyle>
        <a:defPPr algn="ctr">
          <a:defRPr sz="2400" b="1" dirty="0" smtClean="0">
            <a:solidFill>
              <a:schemeClr val="tx1"/>
            </a:solidFill>
          </a:defRPr>
        </a:defPPr>
      </a:lstStyle>
      <a:style>
        <a:lnRef idx="1">
          <a:schemeClr val="accent1"/>
        </a:lnRef>
        <a:fillRef idx="2">
          <a:schemeClr val="accent1"/>
        </a:fillRef>
        <a:effectRef idx="1">
          <a:schemeClr val="accent1"/>
        </a:effectRef>
        <a:fontRef idx="minor">
          <a:schemeClr val="dk1"/>
        </a:fontRef>
      </a:style>
    </a:txDef>
  </a:objectDefaults>
  <a:extraClrSchemeLst/>
</a:theme>
</file>

<file path=docProps/app.xml><?xml version="1.0" encoding="utf-8"?>
<Properties xmlns="http://schemas.openxmlformats.org/officeDocument/2006/extended-properties" xmlns:vt="http://schemas.openxmlformats.org/officeDocument/2006/docPropsVTypes">
  <TotalTime>4491</TotalTime>
  <Words>3989</Words>
  <Application>Microsoft Office PowerPoint</Application>
  <PresentationFormat>Custom</PresentationFormat>
  <Paragraphs>420</Paragraphs>
  <Slides>46</Slides>
  <Notes>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46</vt:i4>
      </vt:variant>
    </vt:vector>
  </HeadingPairs>
  <TitlesOfParts>
    <vt:vector size="49" baseType="lpstr">
      <vt:lpstr>1_Office Theme</vt:lpstr>
      <vt:lpstr>Equation</vt:lpstr>
      <vt:lpstr>MathType 6.0 Equation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Company>Windows User</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pardhasaradhi</dc:creator>
  <cp:lastModifiedBy>my pc</cp:lastModifiedBy>
  <cp:revision>517</cp:revision>
  <dcterms:created xsi:type="dcterms:W3CDTF">2017-10-27T03:09:05Z</dcterms:created>
  <dcterms:modified xsi:type="dcterms:W3CDTF">2023-07-18T04:09:49Z</dcterms:modified>
</cp:coreProperties>
</file>